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0"/>
  </p:notesMasterIdLst>
  <p:handoutMasterIdLst>
    <p:handoutMasterId r:id="rId131"/>
  </p:handoutMasterIdLst>
  <p:sldIdLst>
    <p:sldId id="256" r:id="rId2"/>
    <p:sldId id="341" r:id="rId3"/>
    <p:sldId id="342" r:id="rId4"/>
    <p:sldId id="258" r:id="rId5"/>
    <p:sldId id="343" r:id="rId6"/>
    <p:sldId id="344" r:id="rId7"/>
    <p:sldId id="345" r:id="rId8"/>
    <p:sldId id="346" r:id="rId9"/>
    <p:sldId id="347" r:id="rId10"/>
    <p:sldId id="348" r:id="rId11"/>
    <p:sldId id="349" r:id="rId12"/>
    <p:sldId id="352" r:id="rId13"/>
    <p:sldId id="353" r:id="rId14"/>
    <p:sldId id="350" r:id="rId15"/>
    <p:sldId id="390" r:id="rId16"/>
    <p:sldId id="351" r:id="rId17"/>
    <p:sldId id="259" r:id="rId18"/>
    <p:sldId id="261" r:id="rId19"/>
    <p:sldId id="262" r:id="rId20"/>
    <p:sldId id="354" r:id="rId21"/>
    <p:sldId id="391" r:id="rId22"/>
    <p:sldId id="392" r:id="rId23"/>
    <p:sldId id="263" r:id="rId24"/>
    <p:sldId id="264" r:id="rId25"/>
    <p:sldId id="265" r:id="rId26"/>
    <p:sldId id="266" r:id="rId27"/>
    <p:sldId id="268" r:id="rId28"/>
    <p:sldId id="270" r:id="rId29"/>
    <p:sldId id="271" r:id="rId30"/>
    <p:sldId id="273" r:id="rId31"/>
    <p:sldId id="274" r:id="rId32"/>
    <p:sldId id="275" r:id="rId33"/>
    <p:sldId id="276" r:id="rId34"/>
    <p:sldId id="393" r:id="rId35"/>
    <p:sldId id="355" r:id="rId36"/>
    <p:sldId id="356" r:id="rId37"/>
    <p:sldId id="357" r:id="rId38"/>
    <p:sldId id="358" r:id="rId39"/>
    <p:sldId id="359" r:id="rId40"/>
    <p:sldId id="360" r:id="rId41"/>
    <p:sldId id="361" r:id="rId42"/>
    <p:sldId id="365" r:id="rId43"/>
    <p:sldId id="362" r:id="rId44"/>
    <p:sldId id="363" r:id="rId45"/>
    <p:sldId id="364" r:id="rId46"/>
    <p:sldId id="277" r:id="rId47"/>
    <p:sldId id="366" r:id="rId48"/>
    <p:sldId id="367" r:id="rId49"/>
    <p:sldId id="368" r:id="rId50"/>
    <p:sldId id="369" r:id="rId51"/>
    <p:sldId id="371" r:id="rId52"/>
    <p:sldId id="370" r:id="rId53"/>
    <p:sldId id="278" r:id="rId54"/>
    <p:sldId id="279" r:id="rId55"/>
    <p:sldId id="280" r:id="rId56"/>
    <p:sldId id="281" r:id="rId57"/>
    <p:sldId id="282" r:id="rId58"/>
    <p:sldId id="283" r:id="rId59"/>
    <p:sldId id="286" r:id="rId60"/>
    <p:sldId id="374" r:id="rId61"/>
    <p:sldId id="287" r:id="rId62"/>
    <p:sldId id="288" r:id="rId63"/>
    <p:sldId id="289" r:id="rId64"/>
    <p:sldId id="290" r:id="rId65"/>
    <p:sldId id="291" r:id="rId66"/>
    <p:sldId id="375" r:id="rId67"/>
    <p:sldId id="376" r:id="rId68"/>
    <p:sldId id="377" r:id="rId69"/>
    <p:sldId id="379" r:id="rId70"/>
    <p:sldId id="378" r:id="rId71"/>
    <p:sldId id="380" r:id="rId72"/>
    <p:sldId id="381" r:id="rId73"/>
    <p:sldId id="292" r:id="rId74"/>
    <p:sldId id="293" r:id="rId75"/>
    <p:sldId id="294" r:id="rId76"/>
    <p:sldId id="382" r:id="rId77"/>
    <p:sldId id="296" r:id="rId78"/>
    <p:sldId id="298" r:id="rId79"/>
    <p:sldId id="299" r:id="rId80"/>
    <p:sldId id="300" r:id="rId81"/>
    <p:sldId id="301" r:id="rId82"/>
    <p:sldId id="303" r:id="rId83"/>
    <p:sldId id="304" r:id="rId84"/>
    <p:sldId id="305" r:id="rId85"/>
    <p:sldId id="306" r:id="rId86"/>
    <p:sldId id="383" r:id="rId87"/>
    <p:sldId id="308" r:id="rId88"/>
    <p:sldId id="394" r:id="rId89"/>
    <p:sldId id="309" r:id="rId90"/>
    <p:sldId id="384" r:id="rId91"/>
    <p:sldId id="310" r:id="rId92"/>
    <p:sldId id="314" r:id="rId93"/>
    <p:sldId id="311" r:id="rId94"/>
    <p:sldId id="315" r:id="rId95"/>
    <p:sldId id="316" r:id="rId96"/>
    <p:sldId id="385" r:id="rId97"/>
    <p:sldId id="386" r:id="rId98"/>
    <p:sldId id="319" r:id="rId99"/>
    <p:sldId id="387" r:id="rId100"/>
    <p:sldId id="320" r:id="rId101"/>
    <p:sldId id="388" r:id="rId102"/>
    <p:sldId id="321" r:id="rId103"/>
    <p:sldId id="389" r:id="rId104"/>
    <p:sldId id="322" r:id="rId105"/>
    <p:sldId id="323" r:id="rId106"/>
    <p:sldId id="324" r:id="rId107"/>
    <p:sldId id="326" r:id="rId108"/>
    <p:sldId id="327" r:id="rId109"/>
    <p:sldId id="328" r:id="rId110"/>
    <p:sldId id="329" r:id="rId111"/>
    <p:sldId id="330" r:id="rId112"/>
    <p:sldId id="331" r:id="rId113"/>
    <p:sldId id="332" r:id="rId114"/>
    <p:sldId id="333" r:id="rId115"/>
    <p:sldId id="334" r:id="rId116"/>
    <p:sldId id="335" r:id="rId117"/>
    <p:sldId id="336" r:id="rId118"/>
    <p:sldId id="337" r:id="rId119"/>
    <p:sldId id="338" r:id="rId120"/>
    <p:sldId id="339" r:id="rId121"/>
    <p:sldId id="340" r:id="rId122"/>
    <p:sldId id="395" r:id="rId123"/>
    <p:sldId id="396" r:id="rId124"/>
    <p:sldId id="397" r:id="rId125"/>
    <p:sldId id="398" r:id="rId126"/>
    <p:sldId id="399" r:id="rId127"/>
    <p:sldId id="400" r:id="rId128"/>
    <p:sldId id="401" r:id="rId129"/>
  </p:sldIdLst>
  <p:sldSz cx="9144000" cy="6858000" type="screen4x3"/>
  <p:notesSz cx="6858000" cy="9144000"/>
  <p:defaultTextStyle>
    <a:defPPr>
      <a:defRPr lang="en-US"/>
    </a:defPPr>
    <a:lvl1pPr algn="l" rtl="0" fontAlgn="base">
      <a:spcBef>
        <a:spcPct val="0"/>
      </a:spcBef>
      <a:spcAft>
        <a:spcPct val="0"/>
      </a:spcAft>
      <a:defRPr sz="4400" kern="1200">
        <a:solidFill>
          <a:schemeClr val="tx2"/>
        </a:solidFill>
        <a:latin typeface="Arial" pitchFamily="34" charset="0"/>
        <a:ea typeface="+mn-ea"/>
        <a:cs typeface="+mn-cs"/>
      </a:defRPr>
    </a:lvl1pPr>
    <a:lvl2pPr marL="457200" algn="l" rtl="0" fontAlgn="base">
      <a:spcBef>
        <a:spcPct val="0"/>
      </a:spcBef>
      <a:spcAft>
        <a:spcPct val="0"/>
      </a:spcAft>
      <a:defRPr sz="4400" kern="1200">
        <a:solidFill>
          <a:schemeClr val="tx2"/>
        </a:solidFill>
        <a:latin typeface="Arial" pitchFamily="34" charset="0"/>
        <a:ea typeface="+mn-ea"/>
        <a:cs typeface="+mn-cs"/>
      </a:defRPr>
    </a:lvl2pPr>
    <a:lvl3pPr marL="914400" algn="l" rtl="0" fontAlgn="base">
      <a:spcBef>
        <a:spcPct val="0"/>
      </a:spcBef>
      <a:spcAft>
        <a:spcPct val="0"/>
      </a:spcAft>
      <a:defRPr sz="4400" kern="1200">
        <a:solidFill>
          <a:schemeClr val="tx2"/>
        </a:solidFill>
        <a:latin typeface="Arial" pitchFamily="34" charset="0"/>
        <a:ea typeface="+mn-ea"/>
        <a:cs typeface="+mn-cs"/>
      </a:defRPr>
    </a:lvl3pPr>
    <a:lvl4pPr marL="1371600" algn="l" rtl="0" fontAlgn="base">
      <a:spcBef>
        <a:spcPct val="0"/>
      </a:spcBef>
      <a:spcAft>
        <a:spcPct val="0"/>
      </a:spcAft>
      <a:defRPr sz="4400" kern="1200">
        <a:solidFill>
          <a:schemeClr val="tx2"/>
        </a:solidFill>
        <a:latin typeface="Arial" pitchFamily="34" charset="0"/>
        <a:ea typeface="+mn-ea"/>
        <a:cs typeface="+mn-cs"/>
      </a:defRPr>
    </a:lvl4pPr>
    <a:lvl5pPr marL="1828800" algn="l" rtl="0" fontAlgn="base">
      <a:spcBef>
        <a:spcPct val="0"/>
      </a:spcBef>
      <a:spcAft>
        <a:spcPct val="0"/>
      </a:spcAft>
      <a:defRPr sz="4400" kern="1200">
        <a:solidFill>
          <a:schemeClr val="tx2"/>
        </a:solidFill>
        <a:latin typeface="Arial" pitchFamily="34" charset="0"/>
        <a:ea typeface="+mn-ea"/>
        <a:cs typeface="+mn-cs"/>
      </a:defRPr>
    </a:lvl5pPr>
    <a:lvl6pPr marL="2286000" algn="l" defTabSz="914400" rtl="0" eaLnBrk="1" latinLnBrk="0" hangingPunct="1">
      <a:defRPr sz="4400" kern="1200">
        <a:solidFill>
          <a:schemeClr val="tx2"/>
        </a:solidFill>
        <a:latin typeface="Arial" pitchFamily="34" charset="0"/>
        <a:ea typeface="+mn-ea"/>
        <a:cs typeface="+mn-cs"/>
      </a:defRPr>
    </a:lvl6pPr>
    <a:lvl7pPr marL="2743200" algn="l" defTabSz="914400" rtl="0" eaLnBrk="1" latinLnBrk="0" hangingPunct="1">
      <a:defRPr sz="4400" kern="1200">
        <a:solidFill>
          <a:schemeClr val="tx2"/>
        </a:solidFill>
        <a:latin typeface="Arial" pitchFamily="34" charset="0"/>
        <a:ea typeface="+mn-ea"/>
        <a:cs typeface="+mn-cs"/>
      </a:defRPr>
    </a:lvl7pPr>
    <a:lvl8pPr marL="3200400" algn="l" defTabSz="914400" rtl="0" eaLnBrk="1" latinLnBrk="0" hangingPunct="1">
      <a:defRPr sz="4400" kern="1200">
        <a:solidFill>
          <a:schemeClr val="tx2"/>
        </a:solidFill>
        <a:latin typeface="Arial" pitchFamily="34" charset="0"/>
        <a:ea typeface="+mn-ea"/>
        <a:cs typeface="+mn-cs"/>
      </a:defRPr>
    </a:lvl8pPr>
    <a:lvl9pPr marL="3657600" algn="l" defTabSz="914400" rtl="0" eaLnBrk="1" latinLnBrk="0" hangingPunct="1">
      <a:defRPr sz="4400" kern="1200">
        <a:solidFill>
          <a:schemeClr val="tx2"/>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8" d="100"/>
          <a:sy n="68" d="100"/>
        </p:scale>
        <p:origin x="-16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7305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7306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7306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7E0755C-1CC9-46C3-B765-C8A09BD6D3E5}" type="slidenum">
              <a:rPr lang="en-US"/>
              <a:pPr/>
              <a:t>‹#›</a:t>
            </a:fld>
            <a:endParaRPr lang="en-US"/>
          </a:p>
        </p:txBody>
      </p:sp>
    </p:spTree>
    <p:extLst>
      <p:ext uri="{BB962C8B-B14F-4D97-AF65-F5344CB8AC3E}">
        <p14:creationId xmlns:p14="http://schemas.microsoft.com/office/powerpoint/2010/main" val="168045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03B5D6-45AF-402A-ADDF-2DA85FBE6FE1}" type="datetimeFigureOut">
              <a:rPr lang="en-US" smtClean="0"/>
              <a:t>7/6/2014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09516E-D09F-471E-AAB1-C94435B0BD4D}" type="slidenum">
              <a:rPr lang="en-US" smtClean="0"/>
              <a:t>‹#›</a:t>
            </a:fld>
            <a:endParaRPr lang="en-US"/>
          </a:p>
        </p:txBody>
      </p:sp>
    </p:spTree>
    <p:extLst>
      <p:ext uri="{BB962C8B-B14F-4D97-AF65-F5344CB8AC3E}">
        <p14:creationId xmlns:p14="http://schemas.microsoft.com/office/powerpoint/2010/main" val="2725953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9516E-D09F-471E-AAB1-C94435B0BD4D}" type="slidenum">
              <a:rPr lang="en-US" smtClean="0"/>
              <a:t>128</a:t>
            </a:fld>
            <a:endParaRPr lang="en-US"/>
          </a:p>
        </p:txBody>
      </p:sp>
    </p:spTree>
    <p:extLst>
      <p:ext uri="{BB962C8B-B14F-4D97-AF65-F5344CB8AC3E}">
        <p14:creationId xmlns:p14="http://schemas.microsoft.com/office/powerpoint/2010/main" val="1543744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A7FF95-248D-4D0E-8C06-25F96DE721BD}" type="slidenum">
              <a:rPr lang="en-US"/>
              <a:pPr/>
              <a:t>‹#›</a:t>
            </a:fld>
            <a:endParaRPr lang="en-US"/>
          </a:p>
        </p:txBody>
      </p:sp>
    </p:spTree>
    <p:extLst>
      <p:ext uri="{BB962C8B-B14F-4D97-AF65-F5344CB8AC3E}">
        <p14:creationId xmlns:p14="http://schemas.microsoft.com/office/powerpoint/2010/main" val="4109863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014855-AAF6-4654-8524-C1A03E59A0F7}" type="slidenum">
              <a:rPr lang="en-US"/>
              <a:pPr/>
              <a:t>‹#›</a:t>
            </a:fld>
            <a:endParaRPr lang="en-US"/>
          </a:p>
        </p:txBody>
      </p:sp>
    </p:spTree>
    <p:extLst>
      <p:ext uri="{BB962C8B-B14F-4D97-AF65-F5344CB8AC3E}">
        <p14:creationId xmlns:p14="http://schemas.microsoft.com/office/powerpoint/2010/main" val="30543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CE9BDD-FE05-4C10-8A8E-8F218D4DD92D}" type="slidenum">
              <a:rPr lang="en-US"/>
              <a:pPr/>
              <a:t>‹#›</a:t>
            </a:fld>
            <a:endParaRPr lang="en-US"/>
          </a:p>
        </p:txBody>
      </p:sp>
    </p:spTree>
    <p:extLst>
      <p:ext uri="{BB962C8B-B14F-4D97-AF65-F5344CB8AC3E}">
        <p14:creationId xmlns:p14="http://schemas.microsoft.com/office/powerpoint/2010/main" val="269217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FAD20C-3750-46C5-AEDB-14D94CDB9D1F}" type="slidenum">
              <a:rPr lang="en-US"/>
              <a:pPr/>
              <a:t>‹#›</a:t>
            </a:fld>
            <a:endParaRPr lang="en-US"/>
          </a:p>
        </p:txBody>
      </p:sp>
    </p:spTree>
    <p:extLst>
      <p:ext uri="{BB962C8B-B14F-4D97-AF65-F5344CB8AC3E}">
        <p14:creationId xmlns:p14="http://schemas.microsoft.com/office/powerpoint/2010/main" val="260736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0EE7EE-DC03-491D-BEBC-CB3B68167B0F}" type="slidenum">
              <a:rPr lang="en-US"/>
              <a:pPr/>
              <a:t>‹#›</a:t>
            </a:fld>
            <a:endParaRPr lang="en-US"/>
          </a:p>
        </p:txBody>
      </p:sp>
    </p:spTree>
    <p:extLst>
      <p:ext uri="{BB962C8B-B14F-4D97-AF65-F5344CB8AC3E}">
        <p14:creationId xmlns:p14="http://schemas.microsoft.com/office/powerpoint/2010/main" val="897642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5B950A5-B8FB-4BD3-9B27-530701E132E2}" type="slidenum">
              <a:rPr lang="en-US"/>
              <a:pPr/>
              <a:t>‹#›</a:t>
            </a:fld>
            <a:endParaRPr lang="en-US"/>
          </a:p>
        </p:txBody>
      </p:sp>
    </p:spTree>
    <p:extLst>
      <p:ext uri="{BB962C8B-B14F-4D97-AF65-F5344CB8AC3E}">
        <p14:creationId xmlns:p14="http://schemas.microsoft.com/office/powerpoint/2010/main" val="711120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EBC058E-F668-440A-B0B5-AB7BDE388DCA}" type="slidenum">
              <a:rPr lang="en-US"/>
              <a:pPr/>
              <a:t>‹#›</a:t>
            </a:fld>
            <a:endParaRPr lang="en-US"/>
          </a:p>
        </p:txBody>
      </p:sp>
    </p:spTree>
    <p:extLst>
      <p:ext uri="{BB962C8B-B14F-4D97-AF65-F5344CB8AC3E}">
        <p14:creationId xmlns:p14="http://schemas.microsoft.com/office/powerpoint/2010/main" val="87922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168ABDA-66D2-4F1C-BD1C-E0085623580B}" type="slidenum">
              <a:rPr lang="en-US"/>
              <a:pPr/>
              <a:t>‹#›</a:t>
            </a:fld>
            <a:endParaRPr lang="en-US"/>
          </a:p>
        </p:txBody>
      </p:sp>
    </p:spTree>
    <p:extLst>
      <p:ext uri="{BB962C8B-B14F-4D97-AF65-F5344CB8AC3E}">
        <p14:creationId xmlns:p14="http://schemas.microsoft.com/office/powerpoint/2010/main" val="4017925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CAAF8AF-B1D4-4C60-B7BF-4F24DDA14A19}" type="slidenum">
              <a:rPr lang="en-US"/>
              <a:pPr/>
              <a:t>‹#›</a:t>
            </a:fld>
            <a:endParaRPr lang="en-US"/>
          </a:p>
        </p:txBody>
      </p:sp>
    </p:spTree>
    <p:extLst>
      <p:ext uri="{BB962C8B-B14F-4D97-AF65-F5344CB8AC3E}">
        <p14:creationId xmlns:p14="http://schemas.microsoft.com/office/powerpoint/2010/main" val="251116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050575-B87D-4BC3-A000-94A3249FC418}" type="slidenum">
              <a:rPr lang="en-US"/>
              <a:pPr/>
              <a:t>‹#›</a:t>
            </a:fld>
            <a:endParaRPr lang="en-US"/>
          </a:p>
        </p:txBody>
      </p:sp>
    </p:spTree>
    <p:extLst>
      <p:ext uri="{BB962C8B-B14F-4D97-AF65-F5344CB8AC3E}">
        <p14:creationId xmlns:p14="http://schemas.microsoft.com/office/powerpoint/2010/main" val="2429718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5B7D25F-3F0C-448D-A7D2-CBDA0E5BCCE2}" type="slidenum">
              <a:rPr lang="en-US"/>
              <a:pPr/>
              <a:t>‹#›</a:t>
            </a:fld>
            <a:endParaRPr lang="en-US"/>
          </a:p>
        </p:txBody>
      </p:sp>
    </p:spTree>
    <p:extLst>
      <p:ext uri="{BB962C8B-B14F-4D97-AF65-F5344CB8AC3E}">
        <p14:creationId xmlns:p14="http://schemas.microsoft.com/office/powerpoint/2010/main" val="488222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fld id="{D30203BE-56A7-444E-ADDA-43D8A3A8006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1.wmf"/><Relationship Id="rId5" Type="http://schemas.openxmlformats.org/officeDocument/2006/relationships/oleObject" Target="../embeddings/oleObject8.bin"/><Relationship Id="rId4" Type="http://schemas.openxmlformats.org/officeDocument/2006/relationships/image" Target="../media/image5.wmf"/></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609600"/>
            <a:ext cx="7772400" cy="5257800"/>
          </a:xfrm>
        </p:spPr>
        <p:txBody>
          <a:bodyPr/>
          <a:lstStyle/>
          <a:p>
            <a:pPr algn="l"/>
            <a:r>
              <a:rPr lang="en-US" i="1" dirty="0" smtClean="0">
                <a:latin typeface="Arial" pitchFamily="34" charset="0"/>
                <a:cs typeface="Times New Roman" pitchFamily="18" charset="0"/>
              </a:rPr>
              <a:t>Hypothesis Testing</a:t>
            </a:r>
            <a:endParaRPr lang="en-US" b="1" i="1" dirty="0">
              <a:latin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609600"/>
            <a:ext cx="7772400" cy="5334000"/>
          </a:xfrm>
        </p:spPr>
        <p:txBody>
          <a:bodyPr/>
          <a:lstStyle/>
          <a:p>
            <a:pPr algn="l"/>
            <a:r>
              <a:rPr lang="en-US" dirty="0" smtClean="0">
                <a:latin typeface="Symbol" pitchFamily="18" charset="2"/>
                <a:cs typeface="Arial" pitchFamily="34" charset="0"/>
              </a:rPr>
              <a:t>·	</a:t>
            </a:r>
            <a:r>
              <a:rPr lang="en-US" dirty="0" smtClean="0">
                <a:latin typeface="Arial" pitchFamily="34" charset="0"/>
                <a:cs typeface="Arial" pitchFamily="34" charset="0"/>
              </a:rPr>
              <a:t>H</a:t>
            </a:r>
            <a:r>
              <a:rPr lang="en-US" baseline="-25000" dirty="0" smtClean="0">
                <a:latin typeface="Arial" pitchFamily="34" charset="0"/>
                <a:cs typeface="Arial" pitchFamily="34" charset="0"/>
              </a:rPr>
              <a:t>1</a:t>
            </a:r>
            <a:r>
              <a:rPr lang="en-US" dirty="0" smtClean="0">
                <a:latin typeface="Arial" pitchFamily="34" charset="0"/>
                <a:cs typeface="Arial" pitchFamily="34" charset="0"/>
              </a:rPr>
              <a:t> = Algona classes </a:t>
            </a:r>
            <a:br>
              <a:rPr lang="en-US" dirty="0" smtClean="0">
                <a:latin typeface="Arial" pitchFamily="34" charset="0"/>
                <a:cs typeface="Arial" pitchFamily="34" charset="0"/>
              </a:rPr>
            </a:br>
            <a:r>
              <a:rPr lang="en-US" dirty="0">
                <a:latin typeface="Arial" pitchFamily="34" charset="0"/>
                <a:cs typeface="Arial" pitchFamily="34" charset="0"/>
              </a:rPr>
              <a:t>	a</a:t>
            </a:r>
            <a:r>
              <a:rPr lang="en-US" dirty="0" smtClean="0">
                <a:latin typeface="Arial" pitchFamily="34" charset="0"/>
                <a:cs typeface="Arial" pitchFamily="34" charset="0"/>
              </a:rPr>
              <a:t>verage less than 16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students.</a:t>
            </a:r>
            <a:br>
              <a:rPr lang="en-US" dirty="0" smtClean="0">
                <a:latin typeface="Arial" pitchFamily="34" charset="0"/>
                <a:cs typeface="Arial" pitchFamily="34" charset="0"/>
              </a:rPr>
            </a:br>
            <a:r>
              <a:rPr lang="en-US" dirty="0">
                <a:latin typeface="Arial" pitchFamily="34" charset="0"/>
                <a:cs typeface="Arial" pitchFamily="34" charset="0"/>
              </a:rPr>
              <a:t/>
            </a:r>
            <a:br>
              <a:rPr lang="en-US" dirty="0">
                <a:latin typeface="Arial" pitchFamily="34" charset="0"/>
                <a:cs typeface="Arial" pitchFamily="34" charset="0"/>
              </a:rPr>
            </a:br>
            <a:r>
              <a:rPr lang="en-US" dirty="0">
                <a:latin typeface="Symbol" pitchFamily="18" charset="2"/>
                <a:cs typeface="Arial" pitchFamily="34" charset="0"/>
              </a:rPr>
              <a:t>·	</a:t>
            </a:r>
            <a:r>
              <a:rPr lang="en-US" dirty="0" smtClean="0">
                <a:latin typeface="Arial" pitchFamily="34" charset="0"/>
                <a:cs typeface="Arial" pitchFamily="34" charset="0"/>
              </a:rPr>
              <a:t>H</a:t>
            </a:r>
            <a:r>
              <a:rPr lang="en-US" baseline="-25000" dirty="0" smtClean="0">
                <a:latin typeface="Arial" pitchFamily="34" charset="0"/>
                <a:cs typeface="Arial" pitchFamily="34" charset="0"/>
              </a:rPr>
              <a:t>0</a:t>
            </a:r>
            <a:r>
              <a:rPr lang="en-US" dirty="0">
                <a:latin typeface="Arial" pitchFamily="34" charset="0"/>
                <a:cs typeface="Arial" pitchFamily="34" charset="0"/>
              </a:rPr>
              <a:t> </a:t>
            </a:r>
            <a:r>
              <a:rPr lang="en-US" dirty="0" smtClean="0">
                <a:latin typeface="Arial" pitchFamily="34" charset="0"/>
                <a:cs typeface="Arial" pitchFamily="34" charset="0"/>
              </a:rPr>
              <a:t>= Algona classes don’t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average less than 16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students.</a:t>
            </a:r>
            <a:endParaRPr lang="en-US" dirty="0">
              <a:latin typeface="Arial" pitchFamily="34" charset="0"/>
              <a:cs typeface="Arial" pitchFamily="34" charset="0"/>
            </a:endParaRPr>
          </a:p>
        </p:txBody>
      </p:sp>
    </p:spTree>
    <p:extLst>
      <p:ext uri="{BB962C8B-B14F-4D97-AF65-F5344CB8AC3E}">
        <p14:creationId xmlns:p14="http://schemas.microsoft.com/office/powerpoint/2010/main" val="364100482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685800" y="609600"/>
            <a:ext cx="7772400" cy="5257800"/>
          </a:xfrm>
        </p:spPr>
        <p:txBody>
          <a:bodyPr/>
          <a:lstStyle/>
          <a:p>
            <a:pPr algn="l">
              <a:buFont typeface="Symbol" pitchFamily="18" charset="2"/>
              <a:buNone/>
            </a:pPr>
            <a:r>
              <a:rPr lang="en-US" u="sng" dirty="0">
                <a:latin typeface="Arial" pitchFamily="34" charset="0"/>
                <a:cs typeface="Times New Roman" pitchFamily="18" charset="0"/>
              </a:rPr>
              <a:t>Test</a:t>
            </a:r>
            <a:r>
              <a:rPr lang="en-US" dirty="0" smtClean="0">
                <a:latin typeface="Arial" pitchFamily="34" charset="0"/>
                <a:cs typeface="Times New Roman" pitchFamily="18" charset="0"/>
              </a:rPr>
              <a:t>:</a:t>
            </a:r>
            <a:br>
              <a:rPr lang="en-US" dirty="0" smtClean="0">
                <a:latin typeface="Arial" pitchFamily="34" charset="0"/>
                <a:cs typeface="Times New Roman" pitchFamily="18" charset="0"/>
              </a:rPr>
            </a:br>
            <a:r>
              <a:rPr lang="en-US" dirty="0">
                <a:latin typeface="Arial" pitchFamily="34" charset="0"/>
                <a:cs typeface="Times New Roman" pitchFamily="18" charset="0"/>
              </a:rPr>
              <a:t/>
            </a:r>
            <a:br>
              <a:rPr lang="en-US" dirty="0">
                <a:latin typeface="Arial" pitchFamily="34" charset="0"/>
                <a:cs typeface="Times New Roman" pitchFamily="18" charset="0"/>
              </a:rPr>
            </a:br>
            <a:r>
              <a:rPr lang="en-US" dirty="0">
                <a:latin typeface="Arial" pitchFamily="34" charset="0"/>
                <a:cs typeface="Times New Roman" pitchFamily="18" charset="0"/>
              </a:rPr>
              <a:t/>
            </a:r>
            <a:br>
              <a:rPr lang="en-US" dirty="0">
                <a:latin typeface="Arial" pitchFamily="34" charset="0"/>
                <a:cs typeface="Times New Roman" pitchFamily="18" charset="0"/>
              </a:rPr>
            </a:br>
            <a:r>
              <a:rPr lang="en-US" dirty="0" smtClean="0">
                <a:latin typeface="Arial" pitchFamily="34" charset="0"/>
                <a:cs typeface="Times New Roman" pitchFamily="18" charset="0"/>
              </a:rPr>
              <a:t/>
            </a:r>
            <a:br>
              <a:rPr lang="en-US" dirty="0" smtClean="0">
                <a:latin typeface="Arial" pitchFamily="34" charset="0"/>
                <a:cs typeface="Times New Roman" pitchFamily="18" charset="0"/>
              </a:rPr>
            </a:br>
            <a:r>
              <a:rPr lang="en-US" dirty="0">
                <a:latin typeface="Arial" pitchFamily="34" charset="0"/>
                <a:cs typeface="Times New Roman" pitchFamily="18" charset="0"/>
              </a:rPr>
              <a:t/>
            </a:r>
            <a:br>
              <a:rPr lang="en-US" dirty="0">
                <a:latin typeface="Arial" pitchFamily="34" charset="0"/>
                <a:cs typeface="Times New Roman" pitchFamily="18" charset="0"/>
              </a:rPr>
            </a:br>
            <a:r>
              <a:rPr lang="en-US" dirty="0" smtClean="0">
                <a:latin typeface="Arial" pitchFamily="34" charset="0"/>
                <a:cs typeface="Times New Roman" pitchFamily="18" charset="0"/>
              </a:rPr>
              <a:t/>
            </a:r>
            <a:br>
              <a:rPr lang="en-US" dirty="0" smtClean="0">
                <a:latin typeface="Arial" pitchFamily="34" charset="0"/>
                <a:cs typeface="Times New Roman" pitchFamily="18" charset="0"/>
              </a:rPr>
            </a:br>
            <a:r>
              <a:rPr lang="en-US" dirty="0" smtClean="0">
                <a:latin typeface="Arial" pitchFamily="34" charset="0"/>
                <a:cs typeface="Times New Roman" pitchFamily="18" charset="0"/>
              </a:rPr>
              <a:t>t = -6.272</a:t>
            </a:r>
            <a:br>
              <a:rPr lang="en-US" dirty="0" smtClean="0">
                <a:latin typeface="Arial" pitchFamily="34" charset="0"/>
                <a:cs typeface="Times New Roman" pitchFamily="18" charset="0"/>
              </a:rPr>
            </a:br>
            <a:r>
              <a:rPr lang="en-US" dirty="0" err="1" smtClean="0">
                <a:latin typeface="Arial" pitchFamily="34" charset="0"/>
                <a:cs typeface="Times New Roman" pitchFamily="18" charset="0"/>
              </a:rPr>
              <a:t>df</a:t>
            </a:r>
            <a:r>
              <a:rPr lang="en-US" dirty="0" smtClean="0">
                <a:latin typeface="Arial" pitchFamily="34" charset="0"/>
                <a:cs typeface="Times New Roman" pitchFamily="18" charset="0"/>
              </a:rPr>
              <a:t> = 44</a:t>
            </a:r>
            <a:endParaRPr lang="en-US" dirty="0">
              <a:latin typeface="Arial"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295400"/>
            <a:ext cx="2883716" cy="2514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0708" y="1295400"/>
            <a:ext cx="2943357" cy="2514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3810000"/>
            <a:ext cx="3352800" cy="2898636"/>
          </a:xfrm>
          <a:prstGeom prst="rect">
            <a:avLst/>
          </a:prstGeom>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685800" y="609600"/>
            <a:ext cx="7772400" cy="5410200"/>
          </a:xfrm>
        </p:spPr>
        <p:txBody>
          <a:bodyPr/>
          <a:lstStyle/>
          <a:p>
            <a:pPr algn="l">
              <a:buFont typeface="Symbol" pitchFamily="18" charset="2"/>
              <a:buNone/>
            </a:pPr>
            <a:r>
              <a:rPr lang="en-US" u="sng" dirty="0" smtClean="0">
                <a:latin typeface="Arial" pitchFamily="34" charset="0"/>
                <a:cs typeface="Arial" pitchFamily="34" charset="0"/>
              </a:rPr>
              <a:t>COMPARISON:</a:t>
            </a:r>
            <a:br>
              <a:rPr lang="en-US" u="sng"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Since 6.272 &gt; 2.412, </a:t>
            </a:r>
            <a:r>
              <a:rPr lang="en-US" b="1" u="sng" dirty="0" smtClean="0">
                <a:latin typeface="Arial" pitchFamily="34" charset="0"/>
                <a:cs typeface="Arial" pitchFamily="34" charset="0"/>
              </a:rPr>
              <a:t>yes</a:t>
            </a:r>
            <a:r>
              <a:rPr lang="en-US" dirty="0" smtClean="0">
                <a:latin typeface="Arial" pitchFamily="34" charset="0"/>
                <a:cs typeface="Arial" pitchFamily="34" charset="0"/>
              </a:rPr>
              <a:t> this is a significant result.</a:t>
            </a:r>
            <a:endParaRPr lang="en-US" dirty="0">
              <a:latin typeface="Arial" pitchFamily="34" charset="0"/>
              <a:cs typeface="Times New Roman" pitchFamily="18" charset="0"/>
            </a:endParaRPr>
          </a:p>
        </p:txBody>
      </p:sp>
    </p:spTree>
    <p:extLst>
      <p:ext uri="{BB962C8B-B14F-4D97-AF65-F5344CB8AC3E}">
        <p14:creationId xmlns:p14="http://schemas.microsoft.com/office/powerpoint/2010/main" val="303494247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685800" y="609600"/>
            <a:ext cx="7772400" cy="5410200"/>
          </a:xfrm>
        </p:spPr>
        <p:txBody>
          <a:bodyPr/>
          <a:lstStyle/>
          <a:p>
            <a:pPr lvl="0" algn="l"/>
            <a:r>
              <a:rPr lang="en-US" dirty="0" smtClean="0">
                <a:latin typeface="Arial" pitchFamily="34" charset="0"/>
                <a:cs typeface="Arial" pitchFamily="34" charset="0"/>
              </a:rPr>
              <a:t>NOTE:  </a:t>
            </a:r>
            <a:r>
              <a:rPr lang="en-US" dirty="0">
                <a:solidFill>
                  <a:schemeClr val="tx2"/>
                </a:solidFill>
                <a:latin typeface="Arial" pitchFamily="34" charset="0"/>
                <a:cs typeface="Arial" pitchFamily="34" charset="0"/>
              </a:rPr>
              <a:t>Theoretically you can do 2-sample z-tests as well as 2-sample t-tests.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smtClean="0">
                <a:latin typeface="Symbol" pitchFamily="18" charset="2"/>
                <a:cs typeface="Times New Roman" pitchFamily="18" charset="0"/>
              </a:rPr>
              <a:t>·</a:t>
            </a:r>
            <a:r>
              <a:rPr lang="en-US" dirty="0" smtClean="0">
                <a:cs typeface="Times New Roman" pitchFamily="18" charset="0"/>
              </a:rPr>
              <a:t>	</a:t>
            </a:r>
            <a:r>
              <a:rPr lang="en-US" dirty="0">
                <a:solidFill>
                  <a:schemeClr val="tx2"/>
                </a:solidFill>
                <a:latin typeface="Arial" pitchFamily="34" charset="0"/>
                <a:cs typeface="Arial" pitchFamily="34" charset="0"/>
              </a:rPr>
              <a:t>The process is identical,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but </a:t>
            </a:r>
            <a:r>
              <a:rPr lang="en-US" dirty="0">
                <a:solidFill>
                  <a:schemeClr val="tx2"/>
                </a:solidFill>
                <a:latin typeface="Arial" pitchFamily="34" charset="0"/>
                <a:cs typeface="Arial" pitchFamily="34" charset="0"/>
              </a:rPr>
              <a:t>you would find your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critical </a:t>
            </a:r>
            <a:r>
              <a:rPr lang="en-US" dirty="0">
                <a:solidFill>
                  <a:schemeClr val="tx2"/>
                </a:solidFill>
                <a:latin typeface="Arial" pitchFamily="34" charset="0"/>
                <a:cs typeface="Arial" pitchFamily="34" charset="0"/>
              </a:rPr>
              <a:t>value just as for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any </a:t>
            </a:r>
            <a:r>
              <a:rPr lang="en-US" dirty="0">
                <a:solidFill>
                  <a:schemeClr val="tx2"/>
                </a:solidFill>
                <a:latin typeface="Arial" pitchFamily="34" charset="0"/>
                <a:cs typeface="Arial" pitchFamily="34" charset="0"/>
              </a:rPr>
              <a:t>z-test</a:t>
            </a:r>
            <a:r>
              <a:rPr lang="en-US" dirty="0" smtClean="0">
                <a:solidFill>
                  <a:schemeClr val="tx2"/>
                </a:solidFill>
                <a:latin typeface="Arial" pitchFamily="34" charset="0"/>
                <a:cs typeface="Arial" pitchFamily="34" charset="0"/>
              </a:rPr>
              <a:t>.</a:t>
            </a:r>
            <a:endParaRPr lang="en-US" dirty="0">
              <a:latin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685800" y="609600"/>
            <a:ext cx="7772400" cy="5410200"/>
          </a:xfrm>
        </p:spPr>
        <p:txBody>
          <a:bodyPr/>
          <a:lstStyle/>
          <a:p>
            <a:pPr algn="l"/>
            <a:r>
              <a:rPr lang="en-US" dirty="0" smtClean="0">
                <a:latin typeface="Symbol" pitchFamily="18" charset="2"/>
                <a:cs typeface="Times New Roman" pitchFamily="18" charset="0"/>
              </a:rPr>
              <a:t>·</a:t>
            </a:r>
            <a:r>
              <a:rPr lang="en-US" dirty="0" smtClean="0">
                <a:cs typeface="Times New Roman" pitchFamily="18" charset="0"/>
              </a:rPr>
              <a:t>	</a:t>
            </a:r>
            <a:r>
              <a:rPr lang="en-US" dirty="0">
                <a:solidFill>
                  <a:schemeClr val="tx2"/>
                </a:solidFill>
                <a:latin typeface="Arial" pitchFamily="34" charset="0"/>
                <a:cs typeface="Arial" pitchFamily="34" charset="0"/>
              </a:rPr>
              <a:t>If </a:t>
            </a:r>
            <a:r>
              <a:rPr lang="en-US" b="1" u="sng" dirty="0">
                <a:solidFill>
                  <a:schemeClr val="tx2"/>
                </a:solidFill>
                <a:latin typeface="Arial" pitchFamily="34" charset="0"/>
                <a:cs typeface="Arial" pitchFamily="34" charset="0"/>
              </a:rPr>
              <a:t>either</a:t>
            </a:r>
            <a:r>
              <a:rPr lang="en-US" dirty="0">
                <a:solidFill>
                  <a:schemeClr val="tx2"/>
                </a:solidFill>
                <a:latin typeface="Arial" pitchFamily="34" charset="0"/>
                <a:cs typeface="Arial" pitchFamily="34" charset="0"/>
              </a:rPr>
              <a:t> sample is small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a:t>
            </a:r>
            <a:r>
              <a:rPr lang="en-US" dirty="0">
                <a:solidFill>
                  <a:schemeClr val="tx2"/>
                </a:solidFill>
                <a:latin typeface="Arial" pitchFamily="34" charset="0"/>
                <a:cs typeface="Arial" pitchFamily="34" charset="0"/>
              </a:rPr>
              <a:t>which will mostly be the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case </a:t>
            </a:r>
            <a:r>
              <a:rPr lang="en-US" dirty="0">
                <a:solidFill>
                  <a:schemeClr val="tx2"/>
                </a:solidFill>
                <a:latin typeface="Arial" pitchFamily="34" charset="0"/>
                <a:cs typeface="Arial" pitchFamily="34" charset="0"/>
              </a:rPr>
              <a:t>for us), you will use a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t-test</a:t>
            </a:r>
            <a:r>
              <a:rPr lang="en-US" dirty="0" smtClean="0">
                <a:solidFill>
                  <a:schemeClr val="tx2"/>
                </a:solidFill>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74344593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685800" y="609600"/>
            <a:ext cx="7772400" cy="5486400"/>
          </a:xfrm>
        </p:spPr>
        <p:txBody>
          <a:bodyPr/>
          <a:lstStyle/>
          <a:p>
            <a:pPr algn="l">
              <a:buFont typeface="Symbol" pitchFamily="18" charset="2"/>
              <a:buNone/>
            </a:pPr>
            <a:r>
              <a:rPr lang="en-US" b="1" u="sng" dirty="0">
                <a:latin typeface="Arial" pitchFamily="34" charset="0"/>
                <a:cs typeface="Times New Roman" pitchFamily="18" charset="0"/>
              </a:rPr>
              <a:t>One Proportion z-test</a:t>
            </a:r>
            <a:r>
              <a:rPr lang="en-US" dirty="0">
                <a:latin typeface="Arial" pitchFamily="34" charset="0"/>
                <a:cs typeface="Times New Roman" pitchFamily="18" charset="0"/>
              </a:rPr>
              <a:t>:</a:t>
            </a:r>
            <a:br>
              <a:rPr lang="en-US" dirty="0">
                <a:latin typeface="Arial" pitchFamily="34" charset="0"/>
                <a:cs typeface="Times New Roman" pitchFamily="18" charset="0"/>
              </a:rPr>
            </a:br>
            <a:r>
              <a:rPr lang="en-US" dirty="0">
                <a:latin typeface="Symbol" pitchFamily="18" charset="2"/>
                <a:cs typeface="Times New Roman" pitchFamily="18" charset="0"/>
              </a:rPr>
              <a:t>·</a:t>
            </a:r>
            <a:r>
              <a:rPr lang="en-US" dirty="0">
                <a:cs typeface="Times New Roman" pitchFamily="18" charset="0"/>
              </a:rPr>
              <a:t>	</a:t>
            </a:r>
            <a:r>
              <a:rPr lang="en-US" dirty="0">
                <a:latin typeface="Arial" pitchFamily="34" charset="0"/>
                <a:cs typeface="Times New Roman" pitchFamily="18" charset="0"/>
              </a:rPr>
              <a:t>Is the percentage with a 	characteristic different 	from what is expected?</a:t>
            </a:r>
            <a:br>
              <a:rPr lang="en-US" dirty="0">
                <a:latin typeface="Arial" pitchFamily="34" charset="0"/>
                <a:cs typeface="Times New Roman" pitchFamily="18" charset="0"/>
              </a:rPr>
            </a:br>
            <a:r>
              <a:rPr lang="en-US" dirty="0">
                <a:latin typeface="Symbol" pitchFamily="18" charset="2"/>
                <a:cs typeface="Times New Roman" pitchFamily="18" charset="0"/>
              </a:rPr>
              <a:t>·</a:t>
            </a:r>
            <a:r>
              <a:rPr lang="en-US" dirty="0">
                <a:cs typeface="Times New Roman" pitchFamily="18" charset="0"/>
              </a:rPr>
              <a:t>	</a:t>
            </a:r>
            <a:r>
              <a:rPr lang="en-US" dirty="0">
                <a:latin typeface="Arial" pitchFamily="34" charset="0"/>
                <a:cs typeface="Times New Roman" pitchFamily="18" charset="0"/>
              </a:rPr>
              <a:t>Is the current percentage 	different from what it has 	been in the past?</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1026"/>
          <p:cNvSpPr>
            <a:spLocks noGrp="1" noChangeArrowheads="1"/>
          </p:cNvSpPr>
          <p:nvPr>
            <p:ph type="title"/>
          </p:nvPr>
        </p:nvSpPr>
        <p:spPr>
          <a:xfrm>
            <a:off x="685800" y="609600"/>
            <a:ext cx="7772400" cy="5410200"/>
          </a:xfrm>
        </p:spPr>
        <p:txBody>
          <a:bodyPr/>
          <a:lstStyle/>
          <a:p>
            <a:pPr algn="l">
              <a:buFont typeface="Symbol" pitchFamily="18" charset="2"/>
              <a:buChar char="·"/>
            </a:pPr>
            <a:r>
              <a:rPr lang="en-US">
                <a:latin typeface="Arial" pitchFamily="34" charset="0"/>
                <a:cs typeface="Times New Roman" pitchFamily="18" charset="0"/>
              </a:rPr>
              <a:t>NOTE:  No matter how big 	or small the sample is, 	you’ll use a 1-proportion </a:t>
            </a:r>
            <a:r>
              <a:rPr lang="en-US" b="1" u="sng">
                <a:latin typeface="Arial" pitchFamily="34" charset="0"/>
                <a:cs typeface="Times New Roman" pitchFamily="18" charset="0"/>
              </a:rPr>
              <a:t>z</a:t>
            </a:r>
            <a:r>
              <a:rPr lang="en-US">
                <a:latin typeface="Arial" pitchFamily="34" charset="0"/>
                <a:cs typeface="Times New Roman" pitchFamily="18" charset="0"/>
              </a:rPr>
              <a:t>-	test when the problem 	involves percentages.</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685800" y="609600"/>
            <a:ext cx="7772400" cy="5410200"/>
          </a:xfrm>
        </p:spPr>
        <p:txBody>
          <a:bodyPr/>
          <a:lstStyle/>
          <a:p>
            <a:pPr algn="l">
              <a:buFont typeface="Symbol" pitchFamily="18" charset="2"/>
              <a:buNone/>
            </a:pPr>
            <a:r>
              <a:rPr lang="en-US" dirty="0" smtClean="0">
                <a:solidFill>
                  <a:srgbClr val="000000"/>
                </a:solidFill>
                <a:latin typeface="Arial" pitchFamily="34" charset="0"/>
                <a:cs typeface="Times New Roman" pitchFamily="18" charset="0"/>
              </a:rPr>
              <a:t>Without a</a:t>
            </a:r>
            <a:br>
              <a:rPr lang="en-US" dirty="0" smtClean="0">
                <a:solidFill>
                  <a:srgbClr val="000000"/>
                </a:solidFill>
                <a:latin typeface="Arial" pitchFamily="34" charset="0"/>
                <a:cs typeface="Times New Roman" pitchFamily="18" charset="0"/>
              </a:rPr>
            </a:br>
            <a:r>
              <a:rPr lang="en-US" dirty="0" smtClean="0">
                <a:solidFill>
                  <a:srgbClr val="000000"/>
                </a:solidFill>
                <a:latin typeface="Arial" pitchFamily="34" charset="0"/>
                <a:cs typeface="Times New Roman" pitchFamily="18" charset="0"/>
              </a:rPr>
              <a:t>calculator,</a:t>
            </a:r>
            <a:br>
              <a:rPr lang="en-US" dirty="0" smtClean="0">
                <a:solidFill>
                  <a:srgbClr val="000000"/>
                </a:solidFill>
                <a:latin typeface="Arial" pitchFamily="34" charset="0"/>
                <a:cs typeface="Times New Roman" pitchFamily="18" charset="0"/>
              </a:rPr>
            </a:br>
            <a:r>
              <a:rPr lang="en-US" dirty="0" smtClean="0">
                <a:solidFill>
                  <a:srgbClr val="000000"/>
                </a:solidFill>
                <a:latin typeface="Arial" pitchFamily="34" charset="0"/>
                <a:cs typeface="Times New Roman" pitchFamily="18" charset="0"/>
              </a:rPr>
              <a:t>use the </a:t>
            </a:r>
            <a:br>
              <a:rPr lang="en-US" dirty="0" smtClean="0">
                <a:solidFill>
                  <a:srgbClr val="000000"/>
                </a:solidFill>
                <a:latin typeface="Arial" pitchFamily="34" charset="0"/>
                <a:cs typeface="Times New Roman" pitchFamily="18" charset="0"/>
              </a:rPr>
            </a:br>
            <a:r>
              <a:rPr lang="en-US" dirty="0" smtClean="0">
                <a:solidFill>
                  <a:srgbClr val="000000"/>
                </a:solidFill>
                <a:latin typeface="Arial" pitchFamily="34" charset="0"/>
                <a:cs typeface="Times New Roman" pitchFamily="18" charset="0"/>
              </a:rPr>
              <a:t>formula:</a:t>
            </a:r>
            <a:r>
              <a:rPr lang="en-US" dirty="0">
                <a:solidFill>
                  <a:srgbClr val="000000"/>
                </a:solidFill>
                <a:latin typeface="Arial" pitchFamily="34" charset="0"/>
                <a:cs typeface="Times New Roman" pitchFamily="18" charset="0"/>
              </a:rPr>
              <a:t/>
            </a:r>
            <a:br>
              <a:rPr lang="en-US" dirty="0">
                <a:solidFill>
                  <a:srgbClr val="000000"/>
                </a:solidFill>
                <a:latin typeface="Arial" pitchFamily="34" charset="0"/>
                <a:cs typeface="Times New Roman" pitchFamily="18" charset="0"/>
              </a:rPr>
            </a:br>
            <a:endParaRPr lang="en-US" dirty="0">
              <a:solidFill>
                <a:srgbClr val="000000"/>
              </a:solidFill>
              <a:latin typeface="Arial" pitchFamily="34" charset="0"/>
              <a:cs typeface="Times New Roman" pitchFamily="18" charset="0"/>
            </a:endParaRPr>
          </a:p>
        </p:txBody>
      </p:sp>
      <p:graphicFrame>
        <p:nvGraphicFramePr>
          <p:cNvPr id="182276"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82295" name="Equation" r:id="rId3" imgW="114120" imgH="215640" progId="Equation.3">
                  <p:embed/>
                </p:oleObj>
              </mc:Choice>
              <mc:Fallback>
                <p:oleObj name="Equation" r:id="rId3" imgW="114120" imgH="2156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2277" name="Object 5"/>
          <p:cNvGraphicFramePr>
            <a:graphicFrameLocks noChangeAspect="1"/>
          </p:cNvGraphicFramePr>
          <p:nvPr>
            <p:extLst>
              <p:ext uri="{D42A27DB-BD31-4B8C-83A1-F6EECF244321}">
                <p14:modId xmlns:p14="http://schemas.microsoft.com/office/powerpoint/2010/main" val="2178705888"/>
              </p:ext>
            </p:extLst>
          </p:nvPr>
        </p:nvGraphicFramePr>
        <p:xfrm>
          <a:off x="4038600" y="1600200"/>
          <a:ext cx="3417888" cy="3765550"/>
        </p:xfrm>
        <a:graphic>
          <a:graphicData uri="http://schemas.openxmlformats.org/presentationml/2006/ole">
            <mc:AlternateContent xmlns:mc="http://schemas.openxmlformats.org/markup-compatibility/2006">
              <mc:Choice xmlns:v="urn:schemas-microsoft-com:vml" Requires="v">
                <p:oleObj spid="_x0000_s182296" name="Equation" r:id="rId5" imgW="749160" imgH="825480" progId="Equation.3">
                  <p:embed/>
                </p:oleObj>
              </mc:Choice>
              <mc:Fallback>
                <p:oleObj name="Equation" r:id="rId5" imgW="749160" imgH="82548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1600200"/>
                        <a:ext cx="3417888" cy="376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685800" y="609600"/>
            <a:ext cx="7772400" cy="5486400"/>
          </a:xfrm>
        </p:spPr>
        <p:txBody>
          <a:bodyPr/>
          <a:lstStyle/>
          <a:p>
            <a:pPr algn="l"/>
            <a:r>
              <a:rPr lang="en-US" dirty="0">
                <a:latin typeface="Arial" pitchFamily="34" charset="0"/>
                <a:cs typeface="Times New Roman" pitchFamily="18" charset="0"/>
              </a:rPr>
              <a:t>On the TI-83, this is choice #5 (1-PropZTest) in the TESTS menu</a:t>
            </a:r>
            <a:r>
              <a:rPr lang="en-US" dirty="0" smtClean="0">
                <a:latin typeface="Arial" pitchFamily="34" charset="0"/>
                <a:cs typeface="Times New Roman" pitchFamily="18" charset="0"/>
              </a:rPr>
              <a:t>.</a:t>
            </a:r>
            <a:br>
              <a:rPr lang="en-US" dirty="0" smtClean="0">
                <a:latin typeface="Arial" pitchFamily="34" charset="0"/>
                <a:cs typeface="Times New Roman" pitchFamily="18" charset="0"/>
              </a:rPr>
            </a:br>
            <a:r>
              <a:rPr lang="en-US" dirty="0" smtClean="0">
                <a:latin typeface="Arial" pitchFamily="34" charset="0"/>
                <a:cs typeface="Times New Roman" pitchFamily="18" charset="0"/>
              </a:rPr>
              <a:t> </a:t>
            </a:r>
            <a:br>
              <a:rPr lang="en-US" dirty="0" smtClean="0">
                <a:latin typeface="Arial" pitchFamily="34" charset="0"/>
                <a:cs typeface="Times New Roman" pitchFamily="18" charset="0"/>
              </a:rPr>
            </a:br>
            <a:r>
              <a:rPr lang="en-US" dirty="0" smtClean="0">
                <a:latin typeface="Arial" pitchFamily="34" charset="0"/>
                <a:cs typeface="Times New Roman" pitchFamily="18" charset="0"/>
              </a:rPr>
              <a:t>(p</a:t>
            </a:r>
            <a:r>
              <a:rPr lang="en-US" baseline="-30000" dirty="0" smtClean="0">
                <a:latin typeface="Arial" pitchFamily="34" charset="0"/>
                <a:cs typeface="Times New Roman" pitchFamily="18" charset="0"/>
              </a:rPr>
              <a:t>0</a:t>
            </a:r>
            <a:r>
              <a:rPr lang="en-US" dirty="0" smtClean="0">
                <a:latin typeface="Arial" pitchFamily="34" charset="0"/>
                <a:cs typeface="Times New Roman" pitchFamily="18" charset="0"/>
              </a:rPr>
              <a:t> is the expected percentage)</a:t>
            </a:r>
            <a:r>
              <a:rPr lang="en-US" dirty="0">
                <a:latin typeface="Arial" pitchFamily="34" charset="0"/>
                <a:cs typeface="Times New Roman" pitchFamily="18" charset="0"/>
              </a:rPr>
              <a:t/>
            </a:r>
            <a:br>
              <a:rPr lang="en-US" dirty="0">
                <a:latin typeface="Arial" pitchFamily="34" charset="0"/>
                <a:cs typeface="Times New Roman" pitchFamily="18" charset="0"/>
              </a:rPr>
            </a:br>
            <a:endParaRPr lang="en-US" dirty="0">
              <a:latin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685800" y="609600"/>
            <a:ext cx="7772400" cy="5334000"/>
          </a:xfrm>
        </p:spPr>
        <p:txBody>
          <a:bodyPr/>
          <a:lstStyle/>
          <a:p>
            <a:pPr algn="l"/>
            <a:r>
              <a:rPr lang="en-US" u="sng">
                <a:latin typeface="Arial" pitchFamily="34" charset="0"/>
                <a:cs typeface="Times New Roman" pitchFamily="18" charset="0"/>
              </a:rPr>
              <a:t>Example</a:t>
            </a:r>
            <a:r>
              <a:rPr lang="en-US">
                <a:latin typeface="Arial" pitchFamily="34" charset="0"/>
                <a:cs typeface="Times New Roman" pitchFamily="18" charset="0"/>
              </a:rPr>
              <a:t>:</a:t>
            </a:r>
            <a:br>
              <a:rPr lang="en-US">
                <a:latin typeface="Arial" pitchFamily="34" charset="0"/>
                <a:cs typeface="Times New Roman" pitchFamily="18" charset="0"/>
              </a:rPr>
            </a:br>
            <a:r>
              <a:rPr lang="en-US">
                <a:latin typeface="Arial" pitchFamily="34" charset="0"/>
                <a:cs typeface="Times New Roman" pitchFamily="18" charset="0"/>
              </a:rPr>
              <a:t>A baseball player has a career batting average of .287 but he seems to be doing worse this year.  So far he has 70 hits in 250 at-bats.</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685800" y="609600"/>
            <a:ext cx="7772400" cy="5562600"/>
          </a:xfrm>
        </p:spPr>
        <p:txBody>
          <a:bodyPr/>
          <a:lstStyle/>
          <a:p>
            <a:pPr algn="l"/>
            <a:r>
              <a:rPr lang="en-US" dirty="0">
                <a:latin typeface="Arial" pitchFamily="34" charset="0"/>
                <a:cs typeface="Times New Roman" pitchFamily="18" charset="0"/>
              </a:rPr>
              <a:t>Is this significantly lower than normal?  (Use </a:t>
            </a:r>
            <a:r>
              <a:rPr lang="en-US" dirty="0">
                <a:latin typeface="Lucida Console" pitchFamily="49" charset="0"/>
                <a:cs typeface="Times New Roman" pitchFamily="18" charset="0"/>
              </a:rPr>
              <a:t>α</a:t>
            </a:r>
            <a:r>
              <a:rPr lang="en-US" dirty="0">
                <a:latin typeface="Arial" pitchFamily="34" charset="0"/>
                <a:cs typeface="Times New Roman" pitchFamily="18" charset="0"/>
              </a:rPr>
              <a:t> = .01)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609600"/>
            <a:ext cx="7772400" cy="5334000"/>
          </a:xfrm>
        </p:spPr>
        <p:txBody>
          <a:bodyPr/>
          <a:lstStyle/>
          <a:p>
            <a:pPr marL="571500" indent="-571500" algn="l">
              <a:buFont typeface="Arial" pitchFamily="34" charset="0"/>
              <a:buChar char="•"/>
            </a:pPr>
            <a:r>
              <a:rPr lang="en-US" dirty="0" smtClean="0">
                <a:latin typeface="Arial" pitchFamily="34" charset="0"/>
                <a:cs typeface="Arial" pitchFamily="34" charset="0"/>
              </a:rPr>
              <a:t>Your book would phrase this as </a:t>
            </a:r>
            <a:r>
              <a:rPr lang="en-US" dirty="0" smtClean="0">
                <a:solidFill>
                  <a:schemeClr val="tx2"/>
                </a:solidFill>
                <a:latin typeface="Arial" pitchFamily="34" charset="0"/>
                <a:cs typeface="Arial" pitchFamily="34" charset="0"/>
              </a:rPr>
              <a:t>μ &gt; 16 and μ </a:t>
            </a:r>
            <a:r>
              <a:rPr lang="en-US" u="sng" dirty="0" smtClean="0">
                <a:solidFill>
                  <a:schemeClr val="tx2"/>
                </a:solidFill>
                <a:latin typeface="Arial" pitchFamily="34" charset="0"/>
                <a:cs typeface="Arial" pitchFamily="34" charset="0"/>
              </a:rPr>
              <a:t>&lt;</a:t>
            </a:r>
            <a:r>
              <a:rPr lang="en-US" dirty="0" smtClean="0">
                <a:solidFill>
                  <a:schemeClr val="tx2"/>
                </a:solidFill>
                <a:latin typeface="Arial" pitchFamily="34" charset="0"/>
                <a:cs typeface="Arial" pitchFamily="34" charset="0"/>
              </a:rPr>
              <a:t> 16.</a:t>
            </a:r>
            <a:endParaRPr lang="en-US" dirty="0">
              <a:latin typeface="Arial" pitchFamily="34" charset="0"/>
              <a:cs typeface="Arial" pitchFamily="34" charset="0"/>
            </a:endParaRPr>
          </a:p>
        </p:txBody>
      </p:sp>
    </p:spTree>
    <p:extLst>
      <p:ext uri="{BB962C8B-B14F-4D97-AF65-F5344CB8AC3E}">
        <p14:creationId xmlns:p14="http://schemas.microsoft.com/office/powerpoint/2010/main" val="26578339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685800" y="609600"/>
            <a:ext cx="7772400" cy="5486400"/>
          </a:xfrm>
        </p:spPr>
        <p:txBody>
          <a:bodyPr/>
          <a:lstStyle/>
          <a:p>
            <a:pPr algn="l"/>
            <a:r>
              <a:rPr lang="en-US" u="sng">
                <a:latin typeface="Arial" pitchFamily="34" charset="0"/>
                <a:cs typeface="Times New Roman" pitchFamily="18" charset="0"/>
              </a:rPr>
              <a:t>Critical Value</a:t>
            </a:r>
            <a:r>
              <a:rPr lang="en-US">
                <a:latin typeface="Arial" pitchFamily="34" charset="0"/>
                <a:cs typeface="Times New Roman" pitchFamily="18" charset="0"/>
              </a:rPr>
              <a:t>:</a:t>
            </a:r>
            <a:br>
              <a:rPr lang="en-US">
                <a:latin typeface="Arial" pitchFamily="34" charset="0"/>
                <a:cs typeface="Times New Roman" pitchFamily="18" charset="0"/>
              </a:rPr>
            </a:br>
            <a:r>
              <a:rPr lang="en-US">
                <a:latin typeface="Symbol" pitchFamily="18" charset="2"/>
                <a:cs typeface="Times New Roman" pitchFamily="18" charset="0"/>
              </a:rPr>
              <a:t>·</a:t>
            </a:r>
            <a:r>
              <a:rPr lang="en-US">
                <a:cs typeface="Times New Roman" pitchFamily="18" charset="0"/>
              </a:rPr>
              <a:t>	</a:t>
            </a:r>
            <a:r>
              <a:rPr lang="en-US">
                <a:latin typeface="Arial" pitchFamily="34" charset="0"/>
                <a:cs typeface="Times New Roman" pitchFamily="18" charset="0"/>
              </a:rPr>
              <a:t>This is a z-test, so use the 	infinity row of the table, 	and the .010 column.</a:t>
            </a:r>
            <a:br>
              <a:rPr lang="en-US">
                <a:latin typeface="Arial" pitchFamily="34" charset="0"/>
                <a:cs typeface="Times New Roman" pitchFamily="18" charset="0"/>
              </a:rPr>
            </a:br>
            <a:r>
              <a:rPr lang="en-US">
                <a:latin typeface="Arial" pitchFamily="34" charset="0"/>
                <a:cs typeface="Times New Roman" pitchFamily="18" charset="0"/>
              </a:rPr>
              <a:t> </a:t>
            </a:r>
            <a:br>
              <a:rPr lang="en-US">
                <a:latin typeface="Arial" pitchFamily="34" charset="0"/>
                <a:cs typeface="Times New Roman" pitchFamily="18" charset="0"/>
              </a:rPr>
            </a:br>
            <a:r>
              <a:rPr lang="en-US">
                <a:latin typeface="Symbol" pitchFamily="18" charset="2"/>
                <a:cs typeface="Times New Roman" pitchFamily="18" charset="0"/>
              </a:rPr>
              <a:t>·</a:t>
            </a:r>
            <a:r>
              <a:rPr lang="en-US">
                <a:cs typeface="Times New Roman" pitchFamily="18" charset="0"/>
              </a:rPr>
              <a:t>   	</a:t>
            </a:r>
            <a:r>
              <a:rPr lang="en-US">
                <a:latin typeface="Arial" pitchFamily="34" charset="0"/>
                <a:cs typeface="Times New Roman" pitchFamily="18" charset="0"/>
              </a:rPr>
              <a:t>z = 2.326</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685800" y="609600"/>
            <a:ext cx="7772400" cy="5257800"/>
          </a:xfrm>
        </p:spPr>
        <p:txBody>
          <a:bodyPr/>
          <a:lstStyle/>
          <a:p>
            <a:pPr algn="l"/>
            <a:r>
              <a:rPr lang="en-US" u="sng" dirty="0">
                <a:latin typeface="Arial" pitchFamily="34" charset="0"/>
                <a:cs typeface="Times New Roman" pitchFamily="18" charset="0"/>
              </a:rPr>
              <a:t>Test Statistic</a:t>
            </a:r>
            <a:r>
              <a:rPr lang="en-US" dirty="0" smtClean="0">
                <a:latin typeface="Arial" pitchFamily="34" charset="0"/>
                <a:cs typeface="Times New Roman" pitchFamily="18" charset="0"/>
              </a:rPr>
              <a:t>:</a:t>
            </a:r>
            <a:br>
              <a:rPr lang="en-US" dirty="0" smtClean="0">
                <a:latin typeface="Arial" pitchFamily="34" charset="0"/>
                <a:cs typeface="Times New Roman" pitchFamily="18" charset="0"/>
              </a:rPr>
            </a:br>
            <a:r>
              <a:rPr lang="en-US" dirty="0" smtClean="0">
                <a:latin typeface="Arial" pitchFamily="34" charset="0"/>
                <a:cs typeface="Times New Roman" pitchFamily="18" charset="0"/>
              </a:rPr>
              <a:t/>
            </a:r>
            <a:br>
              <a:rPr lang="en-US" dirty="0" smtClean="0">
                <a:latin typeface="Arial" pitchFamily="34" charset="0"/>
                <a:cs typeface="Times New Roman" pitchFamily="18" charset="0"/>
              </a:rPr>
            </a:br>
            <a:r>
              <a:rPr lang="en-US" dirty="0">
                <a:latin typeface="Arial" pitchFamily="34" charset="0"/>
                <a:cs typeface="Times New Roman" pitchFamily="18" charset="0"/>
              </a:rPr>
              <a:t/>
            </a:r>
            <a:br>
              <a:rPr lang="en-US" dirty="0">
                <a:latin typeface="Arial" pitchFamily="34" charset="0"/>
                <a:cs typeface="Times New Roman" pitchFamily="18" charset="0"/>
              </a:rPr>
            </a:br>
            <a:r>
              <a:rPr lang="en-US" dirty="0" smtClean="0">
                <a:latin typeface="Arial" pitchFamily="34" charset="0"/>
                <a:cs typeface="Times New Roman" pitchFamily="18" charset="0"/>
              </a:rPr>
              <a:t/>
            </a:r>
            <a:br>
              <a:rPr lang="en-US" dirty="0" smtClean="0">
                <a:latin typeface="Arial" pitchFamily="34" charset="0"/>
                <a:cs typeface="Times New Roman" pitchFamily="18" charset="0"/>
              </a:rPr>
            </a:br>
            <a:r>
              <a:rPr lang="en-US" dirty="0">
                <a:latin typeface="Arial" pitchFamily="34" charset="0"/>
                <a:cs typeface="Times New Roman" pitchFamily="18" charset="0"/>
              </a:rPr>
              <a:t/>
            </a:r>
            <a:br>
              <a:rPr lang="en-US" dirty="0">
                <a:latin typeface="Arial" pitchFamily="34" charset="0"/>
                <a:cs typeface="Times New Roman" pitchFamily="18" charset="0"/>
              </a:rPr>
            </a:br>
            <a:r>
              <a:rPr lang="en-US" dirty="0" smtClean="0">
                <a:latin typeface="Arial" pitchFamily="34" charset="0"/>
                <a:cs typeface="Times New Roman" pitchFamily="18" charset="0"/>
              </a:rPr>
              <a:t/>
            </a:r>
            <a:br>
              <a:rPr lang="en-US" dirty="0" smtClean="0">
                <a:latin typeface="Arial" pitchFamily="34" charset="0"/>
                <a:cs typeface="Times New Roman" pitchFamily="18" charset="0"/>
              </a:rPr>
            </a:br>
            <a:r>
              <a:rPr lang="en-US" sz="4000" dirty="0" smtClean="0">
                <a:solidFill>
                  <a:schemeClr val="tx2"/>
                </a:solidFill>
                <a:latin typeface="Arial" pitchFamily="34" charset="0"/>
                <a:cs typeface="Arial" pitchFamily="34" charset="0"/>
              </a:rPr>
              <a:t>The </a:t>
            </a:r>
            <a:r>
              <a:rPr lang="en-US" sz="4000" dirty="0">
                <a:solidFill>
                  <a:schemeClr val="tx2"/>
                </a:solidFill>
                <a:latin typeface="Arial" pitchFamily="34" charset="0"/>
                <a:cs typeface="Arial" pitchFamily="34" charset="0"/>
              </a:rPr>
              <a:t>number that </a:t>
            </a:r>
            <a:r>
              <a:rPr lang="en-US" sz="4000" dirty="0" smtClean="0">
                <a:solidFill>
                  <a:schemeClr val="tx2"/>
                </a:solidFill>
                <a:latin typeface="Arial" pitchFamily="34" charset="0"/>
                <a:cs typeface="Arial" pitchFamily="34" charset="0"/>
              </a:rPr>
              <a:t/>
            </a:r>
            <a:br>
              <a:rPr lang="en-US" sz="4000" dirty="0" smtClean="0">
                <a:solidFill>
                  <a:schemeClr val="tx2"/>
                </a:solidFill>
                <a:latin typeface="Arial" pitchFamily="34" charset="0"/>
                <a:cs typeface="Arial" pitchFamily="34" charset="0"/>
              </a:rPr>
            </a:br>
            <a:r>
              <a:rPr lang="en-US" sz="4000" dirty="0" smtClean="0">
                <a:solidFill>
                  <a:schemeClr val="tx2"/>
                </a:solidFill>
                <a:latin typeface="Arial" pitchFamily="34" charset="0"/>
                <a:cs typeface="Arial" pitchFamily="34" charset="0"/>
              </a:rPr>
              <a:t>really </a:t>
            </a:r>
            <a:r>
              <a:rPr lang="en-US" sz="4000" dirty="0">
                <a:solidFill>
                  <a:schemeClr val="tx2"/>
                </a:solidFill>
                <a:latin typeface="Arial" pitchFamily="34" charset="0"/>
                <a:cs typeface="Arial" pitchFamily="34" charset="0"/>
              </a:rPr>
              <a:t>matters is “z</a:t>
            </a:r>
            <a:r>
              <a:rPr lang="en-US" sz="4000" dirty="0" smtClean="0">
                <a:solidFill>
                  <a:schemeClr val="tx2"/>
                </a:solidFill>
                <a:latin typeface="Arial" pitchFamily="34" charset="0"/>
                <a:cs typeface="Arial" pitchFamily="34" charset="0"/>
              </a:rPr>
              <a:t>”,</a:t>
            </a:r>
            <a:br>
              <a:rPr lang="en-US" sz="4000" dirty="0" smtClean="0">
                <a:solidFill>
                  <a:schemeClr val="tx2"/>
                </a:solidFill>
                <a:latin typeface="Arial" pitchFamily="34" charset="0"/>
                <a:cs typeface="Arial" pitchFamily="34" charset="0"/>
              </a:rPr>
            </a:br>
            <a:r>
              <a:rPr lang="en-US" sz="4000" dirty="0" smtClean="0">
                <a:solidFill>
                  <a:schemeClr val="tx2"/>
                </a:solidFill>
                <a:latin typeface="Arial" pitchFamily="34" charset="0"/>
                <a:cs typeface="Arial" pitchFamily="34" charset="0"/>
              </a:rPr>
              <a:t> </a:t>
            </a:r>
            <a:r>
              <a:rPr lang="en-US" sz="4000" dirty="0">
                <a:solidFill>
                  <a:schemeClr val="tx2"/>
                </a:solidFill>
                <a:latin typeface="Arial" pitchFamily="34" charset="0"/>
                <a:cs typeface="Arial" pitchFamily="34" charset="0"/>
              </a:rPr>
              <a:t>which is -.</a:t>
            </a:r>
            <a:r>
              <a:rPr lang="en-US" sz="4000" dirty="0" smtClean="0">
                <a:solidFill>
                  <a:schemeClr val="tx2"/>
                </a:solidFill>
                <a:latin typeface="Arial" pitchFamily="34" charset="0"/>
                <a:cs typeface="Arial" pitchFamily="34" charset="0"/>
              </a:rPr>
              <a:t>24467</a:t>
            </a:r>
            <a:endParaRPr lang="en-US" dirty="0">
              <a:solidFill>
                <a:srgbClr val="000000"/>
              </a:solidFill>
              <a:latin typeface="Arial" pitchFamily="34" charset="0"/>
              <a:cs typeface="Times New Roman" pitchFamily="18" charset="0"/>
            </a:endParaRPr>
          </a:p>
        </p:txBody>
      </p:sp>
      <p:pic>
        <p:nvPicPr>
          <p:cNvPr id="1976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71600"/>
            <a:ext cx="2882721"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76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69276"/>
            <a:ext cx="3403896" cy="2937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76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820706"/>
            <a:ext cx="3371850" cy="2856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685800" y="609600"/>
            <a:ext cx="7772400" cy="5486400"/>
          </a:xfrm>
        </p:spPr>
        <p:txBody>
          <a:bodyPr/>
          <a:lstStyle/>
          <a:p>
            <a:pPr algn="l"/>
            <a:r>
              <a:rPr lang="en-US" u="sng">
                <a:latin typeface="Arial" pitchFamily="34" charset="0"/>
                <a:cs typeface="Times New Roman" pitchFamily="18" charset="0"/>
              </a:rPr>
              <a:t>Comparison</a:t>
            </a:r>
            <a:r>
              <a:rPr lang="en-US">
                <a:latin typeface="Arial" pitchFamily="34" charset="0"/>
                <a:cs typeface="Times New Roman" pitchFamily="18" charset="0"/>
              </a:rPr>
              <a:t>:</a:t>
            </a:r>
            <a:br>
              <a:rPr lang="en-US">
                <a:latin typeface="Arial" pitchFamily="34" charset="0"/>
                <a:cs typeface="Times New Roman" pitchFamily="18" charset="0"/>
              </a:rPr>
            </a:br>
            <a:r>
              <a:rPr lang="en-US">
                <a:latin typeface="Arial" pitchFamily="34" charset="0"/>
                <a:cs typeface="Times New Roman" pitchFamily="18" charset="0"/>
              </a:rPr>
              <a:t>NOT SIGNIFICANT</a:t>
            </a:r>
            <a:br>
              <a:rPr lang="en-US">
                <a:latin typeface="Arial" pitchFamily="34" charset="0"/>
                <a:cs typeface="Times New Roman" pitchFamily="18" charset="0"/>
              </a:rPr>
            </a:br>
            <a:r>
              <a:rPr lang="en-US">
                <a:latin typeface="Arial" pitchFamily="34" charset="0"/>
                <a:cs typeface="Times New Roman" pitchFamily="18" charset="0"/>
              </a:rPr>
              <a:t> </a:t>
            </a:r>
            <a:br>
              <a:rPr lang="en-US">
                <a:latin typeface="Arial" pitchFamily="34" charset="0"/>
                <a:cs typeface="Times New Roman" pitchFamily="18" charset="0"/>
              </a:rPr>
            </a:br>
            <a:r>
              <a:rPr lang="en-US">
                <a:latin typeface="Arial" pitchFamily="34" charset="0"/>
                <a:cs typeface="Times New Roman" pitchFamily="18" charset="0"/>
              </a:rPr>
              <a:t>Since .24 is not greater than 2.326, we can’t say the player is performing significantly worse than normal.</a:t>
            </a:r>
            <a:r>
              <a:rPr lang="en-US">
                <a:solidFill>
                  <a:srgbClr val="000000"/>
                </a:solidFill>
                <a:latin typeface="Arial" pitchFamily="34" charset="0"/>
                <a:cs typeface="Times New Roman" pitchFamily="18" charset="0"/>
              </a:rPr>
              <a:t> </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685800" y="609600"/>
            <a:ext cx="7772400" cy="5562600"/>
          </a:xfrm>
        </p:spPr>
        <p:txBody>
          <a:bodyPr/>
          <a:lstStyle/>
          <a:p>
            <a:pPr algn="l"/>
            <a:r>
              <a:rPr lang="en-US" b="1" u="sng">
                <a:latin typeface="Arial" pitchFamily="34" charset="0"/>
                <a:cs typeface="Times New Roman" pitchFamily="18" charset="0"/>
              </a:rPr>
              <a:t>Two Proportion z-test</a:t>
            </a:r>
            <a:r>
              <a:rPr lang="en-US">
                <a:latin typeface="Arial" pitchFamily="34" charset="0"/>
                <a:cs typeface="Times New Roman" pitchFamily="18" charset="0"/>
              </a:rPr>
              <a:t>:</a:t>
            </a:r>
            <a:br>
              <a:rPr lang="en-US">
                <a:latin typeface="Arial" pitchFamily="34" charset="0"/>
                <a:cs typeface="Times New Roman" pitchFamily="18" charset="0"/>
              </a:rPr>
            </a:br>
            <a:r>
              <a:rPr lang="en-US">
                <a:latin typeface="Symbol" pitchFamily="18" charset="2"/>
                <a:cs typeface="Times New Roman" pitchFamily="18" charset="0"/>
              </a:rPr>
              <a:t>·	</a:t>
            </a:r>
            <a:r>
              <a:rPr lang="en-US">
                <a:latin typeface="Arial" pitchFamily="34" charset="0"/>
                <a:cs typeface="Times New Roman" pitchFamily="18" charset="0"/>
              </a:rPr>
              <a:t>Does one group have a 	higher percentage with 	some characteristic than 	another group does?</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685800" y="609600"/>
            <a:ext cx="7772400" cy="5486400"/>
          </a:xfrm>
        </p:spPr>
        <p:txBody>
          <a:bodyPr/>
          <a:lstStyle/>
          <a:p>
            <a:pPr algn="l">
              <a:buFont typeface="Symbol" pitchFamily="18" charset="2"/>
              <a:buChar char="·"/>
            </a:pPr>
            <a:r>
              <a:rPr lang="en-US">
                <a:latin typeface="Arial" pitchFamily="34" charset="0"/>
                <a:cs typeface="Times New Roman" pitchFamily="18" charset="0"/>
              </a:rPr>
              <a:t>You’re comparing two 	groups at the same time 	(rather than one group 	against what is expected).</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685800" y="609600"/>
            <a:ext cx="7772400" cy="5486400"/>
          </a:xfrm>
        </p:spPr>
        <p:txBody>
          <a:bodyPr/>
          <a:lstStyle/>
          <a:p>
            <a:pPr algn="l">
              <a:buFont typeface="Symbol" pitchFamily="18" charset="2"/>
              <a:buNone/>
            </a:pPr>
            <a:r>
              <a:rPr lang="en-US">
                <a:solidFill>
                  <a:schemeClr val="tx1"/>
                </a:solidFill>
                <a:latin typeface="Arial" pitchFamily="34" charset="0"/>
                <a:cs typeface="Times New Roman" pitchFamily="18" charset="0"/>
              </a:rPr>
              <a:t>Formula</a:t>
            </a:r>
            <a:br>
              <a:rPr lang="en-US">
                <a:solidFill>
                  <a:schemeClr val="tx1"/>
                </a:solidFill>
                <a:latin typeface="Arial" pitchFamily="34" charset="0"/>
                <a:cs typeface="Times New Roman" pitchFamily="18" charset="0"/>
              </a:rPr>
            </a:br>
            <a:endParaRPr lang="en-US">
              <a:solidFill>
                <a:schemeClr val="tx1"/>
              </a:solidFill>
              <a:latin typeface="Arial" pitchFamily="34" charset="0"/>
              <a:cs typeface="Times New Roman" pitchFamily="18" charset="0"/>
            </a:endParaRPr>
          </a:p>
        </p:txBody>
      </p:sp>
      <p:graphicFrame>
        <p:nvGraphicFramePr>
          <p:cNvPr id="205828"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5845" name="Equation" r:id="rId3" imgW="114120" imgH="215640" progId="Equation.3">
                  <p:embed/>
                </p:oleObj>
              </mc:Choice>
              <mc:Fallback>
                <p:oleObj name="Equation" r:id="rId3" imgW="114120" imgH="2156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829" name="Object 5"/>
          <p:cNvGraphicFramePr>
            <a:graphicFrameLocks noChangeAspect="1"/>
          </p:cNvGraphicFramePr>
          <p:nvPr/>
        </p:nvGraphicFramePr>
        <p:xfrm>
          <a:off x="1524000" y="1747838"/>
          <a:ext cx="5486400" cy="3903662"/>
        </p:xfrm>
        <a:graphic>
          <a:graphicData uri="http://schemas.openxmlformats.org/presentationml/2006/ole">
            <mc:AlternateContent xmlns:mc="http://schemas.openxmlformats.org/markup-compatibility/2006">
              <mc:Choice xmlns:v="urn:schemas-microsoft-com:vml" Requires="v">
                <p:oleObj spid="_x0000_s205846" name="Equation" r:id="rId5" imgW="1231560" imgH="876240" progId="Equation.3">
                  <p:embed/>
                </p:oleObj>
              </mc:Choice>
              <mc:Fallback>
                <p:oleObj name="Equation" r:id="rId5" imgW="1231560" imgH="87624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747838"/>
                        <a:ext cx="5486400" cy="390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685800" y="609600"/>
            <a:ext cx="7772400" cy="5638800"/>
          </a:xfrm>
        </p:spPr>
        <p:txBody>
          <a:bodyPr/>
          <a:lstStyle/>
          <a:p>
            <a:pPr algn="l">
              <a:buFont typeface="Symbol" pitchFamily="18" charset="2"/>
              <a:buNone/>
            </a:pPr>
            <a:r>
              <a:rPr lang="en-US">
                <a:latin typeface="Arial" pitchFamily="34" charset="0"/>
                <a:cs typeface="Times New Roman" pitchFamily="18" charset="0"/>
              </a:rPr>
              <a:t>On a TI-83, this is Test #6 (2-PropZTest).</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685800" y="609600"/>
            <a:ext cx="7772400" cy="5486400"/>
          </a:xfrm>
        </p:spPr>
        <p:txBody>
          <a:bodyPr/>
          <a:lstStyle/>
          <a:p>
            <a:pPr algn="l">
              <a:buFont typeface="Symbol" pitchFamily="18" charset="2"/>
              <a:buNone/>
            </a:pPr>
            <a:r>
              <a:rPr lang="en-US" u="sng" dirty="0">
                <a:latin typeface="Arial" pitchFamily="34" charset="0"/>
                <a:cs typeface="Times New Roman" pitchFamily="18" charset="0"/>
              </a:rPr>
              <a:t>Example</a:t>
            </a:r>
            <a:r>
              <a:rPr lang="en-US" dirty="0">
                <a:latin typeface="Arial" pitchFamily="34" charset="0"/>
                <a:cs typeface="Times New Roman" pitchFamily="18" charset="0"/>
              </a:rPr>
              <a:t>:</a:t>
            </a:r>
            <a:r>
              <a:rPr lang="en-US" b="1" dirty="0">
                <a:latin typeface="Arial" pitchFamily="34" charset="0"/>
                <a:cs typeface="Times New Roman" pitchFamily="18" charset="0"/>
              </a:rPr>
              <a:t/>
            </a:r>
            <a:br>
              <a:rPr lang="en-US" b="1" dirty="0">
                <a:latin typeface="Arial" pitchFamily="34" charset="0"/>
                <a:cs typeface="Times New Roman" pitchFamily="18" charset="0"/>
              </a:rPr>
            </a:br>
            <a:r>
              <a:rPr lang="en-US" dirty="0">
                <a:latin typeface="Arial" pitchFamily="34" charset="0"/>
                <a:cs typeface="Times New Roman" pitchFamily="18" charset="0"/>
              </a:rPr>
              <a:t>In 2000, Hillary </a:t>
            </a:r>
            <a:r>
              <a:rPr lang="en-US" dirty="0" smtClean="0">
                <a:latin typeface="Arial" pitchFamily="34" charset="0"/>
                <a:cs typeface="Times New Roman" pitchFamily="18" charset="0"/>
              </a:rPr>
              <a:t>Rodham-Clinton </a:t>
            </a:r>
            <a:r>
              <a:rPr lang="en-US" dirty="0">
                <a:latin typeface="Arial" pitchFamily="34" charset="0"/>
                <a:cs typeface="Times New Roman" pitchFamily="18" charset="0"/>
              </a:rPr>
              <a:t>ran for the U.S. Senate from New York.  A poll in the summer of 2000 found that among 350 women surveyed, 189 supported Mrs. Clinton’s campaign.</a:t>
            </a:r>
            <a:r>
              <a:rPr lang="en-US" b="1" dirty="0">
                <a:solidFill>
                  <a:srgbClr val="000000"/>
                </a:solidFill>
                <a:latin typeface="Arial" pitchFamily="34" charset="0"/>
                <a:cs typeface="Times New Roman" pitchFamily="18" charset="0"/>
              </a:rPr>
              <a:t> </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685800" y="609600"/>
            <a:ext cx="7772400" cy="5715000"/>
          </a:xfrm>
        </p:spPr>
        <p:txBody>
          <a:bodyPr/>
          <a:lstStyle/>
          <a:p>
            <a:pPr algn="l">
              <a:buFont typeface="Symbol" pitchFamily="18" charset="2"/>
              <a:buNone/>
            </a:pPr>
            <a:r>
              <a:rPr lang="en-US" dirty="0">
                <a:latin typeface="Arial" pitchFamily="34" charset="0"/>
                <a:cs typeface="Times New Roman" pitchFamily="18" charset="0"/>
              </a:rPr>
              <a:t>However, of 280 men surveyed, only 126 supported her.</a:t>
            </a:r>
            <a:r>
              <a:rPr lang="en-US" b="1" dirty="0">
                <a:latin typeface="Arial" pitchFamily="34" charset="0"/>
                <a:cs typeface="Times New Roman" pitchFamily="18" charset="0"/>
              </a:rPr>
              <a:t/>
            </a:r>
            <a:br>
              <a:rPr lang="en-US" b="1" dirty="0">
                <a:latin typeface="Arial" pitchFamily="34" charset="0"/>
                <a:cs typeface="Times New Roman" pitchFamily="18" charset="0"/>
              </a:rPr>
            </a:br>
            <a:r>
              <a:rPr lang="en-US" dirty="0">
                <a:latin typeface="Arial" pitchFamily="34" charset="0"/>
                <a:cs typeface="Times New Roman" pitchFamily="18" charset="0"/>
              </a:rPr>
              <a:t> </a:t>
            </a:r>
            <a:r>
              <a:rPr lang="en-US" b="1" dirty="0">
                <a:latin typeface="Arial" pitchFamily="34" charset="0"/>
                <a:cs typeface="Times New Roman" pitchFamily="18" charset="0"/>
              </a:rPr>
              <a:t/>
            </a:r>
            <a:br>
              <a:rPr lang="en-US" b="1" dirty="0">
                <a:latin typeface="Arial" pitchFamily="34" charset="0"/>
                <a:cs typeface="Times New Roman" pitchFamily="18" charset="0"/>
              </a:rPr>
            </a:br>
            <a:r>
              <a:rPr lang="en-US" dirty="0">
                <a:latin typeface="Arial" pitchFamily="34" charset="0"/>
                <a:cs typeface="Times New Roman" pitchFamily="18" charset="0"/>
              </a:rPr>
              <a:t>Is there a significant difference in Mrs. Clinton’s support between men and women</a:t>
            </a:r>
            <a:r>
              <a:rPr lang="en-US" dirty="0" smtClean="0">
                <a:latin typeface="Arial" pitchFamily="34" charset="0"/>
                <a:cs typeface="Times New Roman" pitchFamily="18" charset="0"/>
              </a:rPr>
              <a:t>? (Use the .10 level of significance.)</a:t>
            </a:r>
            <a:endParaRPr lang="en-US" dirty="0">
              <a:latin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685800" y="609600"/>
            <a:ext cx="7772400" cy="5867400"/>
          </a:xfrm>
        </p:spPr>
        <p:txBody>
          <a:bodyPr/>
          <a:lstStyle/>
          <a:p>
            <a:pPr algn="l">
              <a:buFont typeface="Symbol" pitchFamily="18" charset="2"/>
              <a:buNone/>
            </a:pPr>
            <a:r>
              <a:rPr lang="en-US" u="sng" dirty="0" smtClean="0">
                <a:latin typeface="Arial" pitchFamily="34" charset="0"/>
                <a:cs typeface="Times New Roman" pitchFamily="18" charset="0"/>
              </a:rPr>
              <a:t>CRITICAL VALUE</a:t>
            </a:r>
            <a:r>
              <a:rPr lang="en-US" dirty="0" smtClean="0">
                <a:latin typeface="Arial" pitchFamily="34" charset="0"/>
                <a:cs typeface="Times New Roman" pitchFamily="18" charset="0"/>
              </a:rPr>
              <a:t>:</a:t>
            </a:r>
            <a:r>
              <a:rPr lang="en-US" b="1" dirty="0">
                <a:latin typeface="Arial" pitchFamily="34" charset="0"/>
                <a:cs typeface="Times New Roman" pitchFamily="18" charset="0"/>
              </a:rPr>
              <a:t/>
            </a:r>
            <a:br>
              <a:rPr lang="en-US" b="1" dirty="0">
                <a:latin typeface="Arial" pitchFamily="34" charset="0"/>
                <a:cs typeface="Times New Roman" pitchFamily="18" charset="0"/>
              </a:rPr>
            </a:br>
            <a:r>
              <a:rPr lang="en-US" b="1" dirty="0">
                <a:latin typeface="Arial" pitchFamily="34" charset="0"/>
                <a:cs typeface="Times New Roman" pitchFamily="18" charset="0"/>
              </a:rPr>
              <a:t/>
            </a:r>
            <a:br>
              <a:rPr lang="en-US" b="1" dirty="0">
                <a:latin typeface="Arial" pitchFamily="34" charset="0"/>
                <a:cs typeface="Times New Roman" pitchFamily="18" charset="0"/>
              </a:rPr>
            </a:br>
            <a:r>
              <a:rPr lang="en-US" dirty="0">
                <a:latin typeface="Symbol" pitchFamily="18" charset="2"/>
                <a:cs typeface="Times New Roman" pitchFamily="18" charset="0"/>
              </a:rPr>
              <a:t>·	</a:t>
            </a:r>
            <a:r>
              <a:rPr lang="en-US" dirty="0">
                <a:latin typeface="Arial" pitchFamily="34" charset="0"/>
                <a:cs typeface="Times New Roman" pitchFamily="18" charset="0"/>
              </a:rPr>
              <a:t>For .100, the critical value 	is z = 1.282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609600"/>
            <a:ext cx="7772400" cy="5334000"/>
          </a:xfrm>
        </p:spPr>
        <p:txBody>
          <a:bodyPr/>
          <a:lstStyle/>
          <a:p>
            <a:pPr algn="l"/>
            <a:r>
              <a:rPr lang="en-US" dirty="0">
                <a:solidFill>
                  <a:schemeClr val="tx2"/>
                </a:solidFill>
                <a:latin typeface="Arial" pitchFamily="34" charset="0"/>
                <a:cs typeface="Arial" pitchFamily="34" charset="0"/>
              </a:rPr>
              <a:t>H</a:t>
            </a:r>
            <a:r>
              <a:rPr lang="en-US" baseline="-25000" dirty="0">
                <a:solidFill>
                  <a:schemeClr val="tx2"/>
                </a:solidFill>
                <a:latin typeface="Arial" pitchFamily="34" charset="0"/>
                <a:cs typeface="Arial" pitchFamily="34" charset="0"/>
              </a:rPr>
              <a:t>1</a:t>
            </a:r>
            <a:r>
              <a:rPr lang="en-US" dirty="0">
                <a:solidFill>
                  <a:schemeClr val="tx2"/>
                </a:solidFill>
                <a:latin typeface="Arial" pitchFamily="34" charset="0"/>
                <a:cs typeface="Arial" pitchFamily="34" charset="0"/>
              </a:rPr>
              <a:t> and H</a:t>
            </a:r>
            <a:r>
              <a:rPr lang="en-US" baseline="-25000" dirty="0">
                <a:solidFill>
                  <a:schemeClr val="tx2"/>
                </a:solidFill>
                <a:latin typeface="Arial" pitchFamily="34" charset="0"/>
                <a:cs typeface="Arial" pitchFamily="34" charset="0"/>
              </a:rPr>
              <a:t>0</a:t>
            </a:r>
            <a:r>
              <a:rPr lang="en-US" dirty="0">
                <a:solidFill>
                  <a:schemeClr val="tx2"/>
                </a:solidFill>
                <a:latin typeface="Arial" pitchFamily="34" charset="0"/>
                <a:cs typeface="Arial" pitchFamily="34" charset="0"/>
              </a:rPr>
              <a:t> are always opposites of each other</a:t>
            </a:r>
            <a:r>
              <a:rPr lang="en-US" dirty="0" smtClean="0">
                <a:solidFill>
                  <a:schemeClr val="tx2"/>
                </a:solidFill>
                <a:latin typeface="Arial" pitchFamily="34" charset="0"/>
                <a:cs typeface="Arial" pitchFamily="34" charset="0"/>
              </a:rPr>
              <a:t>.</a:t>
            </a:r>
            <a:br>
              <a:rPr lang="en-US" dirty="0" smtClean="0">
                <a:solidFill>
                  <a:schemeClr val="tx2"/>
                </a:solidFill>
                <a:latin typeface="Arial" pitchFamily="34" charset="0"/>
                <a:cs typeface="Arial" pitchFamily="34" charset="0"/>
              </a:rPr>
            </a:br>
            <a:r>
              <a:rPr lang="en-US" dirty="0" smtClean="0">
                <a:latin typeface="Symbol" pitchFamily="18" charset="2"/>
                <a:cs typeface="Arial" pitchFamily="34" charset="0"/>
              </a:rPr>
              <a:t/>
            </a:r>
            <a:br>
              <a:rPr lang="en-US" dirty="0" smtClean="0">
                <a:latin typeface="Symbol" pitchFamily="18" charset="2"/>
                <a:cs typeface="Arial" pitchFamily="34" charset="0"/>
              </a:rPr>
            </a:br>
            <a:r>
              <a:rPr lang="en-US" dirty="0" smtClean="0">
                <a:latin typeface="Symbol" pitchFamily="18" charset="2"/>
                <a:cs typeface="Arial" pitchFamily="34" charset="0"/>
              </a:rPr>
              <a:t>·	</a:t>
            </a:r>
            <a:r>
              <a:rPr lang="en-US" dirty="0">
                <a:solidFill>
                  <a:schemeClr val="tx2"/>
                </a:solidFill>
                <a:latin typeface="Arial" pitchFamily="34" charset="0"/>
                <a:cs typeface="Arial" pitchFamily="34" charset="0"/>
              </a:rPr>
              <a:t>One or the other must be </a:t>
            </a:r>
            <a:r>
              <a:rPr lang="en-US" dirty="0" smtClean="0">
                <a:solidFill>
                  <a:schemeClr val="tx2"/>
                </a:solidFill>
                <a:latin typeface="Arial" pitchFamily="34" charset="0"/>
                <a:cs typeface="Arial" pitchFamily="34" charset="0"/>
              </a:rPr>
              <a:t>	true.</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i="1" dirty="0">
                <a:solidFill>
                  <a:schemeClr val="tx2"/>
                </a:solidFill>
                <a:latin typeface="+mj-lt"/>
                <a:ea typeface="+mj-ea"/>
                <a:cs typeface="+mj-cs"/>
              </a:rPr>
              <a:t/>
            </a:r>
            <a:br>
              <a:rPr lang="en-US" b="1" i="1" dirty="0">
                <a:solidFill>
                  <a:schemeClr val="tx2"/>
                </a:solidFill>
                <a:latin typeface="+mj-lt"/>
                <a:ea typeface="+mj-ea"/>
                <a:cs typeface="+mj-cs"/>
              </a:rPr>
            </a:br>
            <a:endParaRPr lang="en-US" dirty="0">
              <a:latin typeface="Arial" pitchFamily="34" charset="0"/>
              <a:cs typeface="Arial" pitchFamily="34" charset="0"/>
            </a:endParaRPr>
          </a:p>
        </p:txBody>
      </p:sp>
    </p:spTree>
    <p:extLst>
      <p:ext uri="{BB962C8B-B14F-4D97-AF65-F5344CB8AC3E}">
        <p14:creationId xmlns:p14="http://schemas.microsoft.com/office/powerpoint/2010/main" val="203802391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685800" y="609600"/>
            <a:ext cx="7772400" cy="5410200"/>
          </a:xfrm>
        </p:spPr>
        <p:txBody>
          <a:bodyPr/>
          <a:lstStyle/>
          <a:p>
            <a:pPr algn="l">
              <a:buFont typeface="Symbol" pitchFamily="18" charset="2"/>
              <a:buNone/>
            </a:pPr>
            <a:r>
              <a:rPr lang="en-US" b="1" dirty="0">
                <a:latin typeface="Arial" pitchFamily="34" charset="0"/>
                <a:cs typeface="Times New Roman" pitchFamily="18" charset="0"/>
              </a:rPr>
              <a:t>TEST </a:t>
            </a:r>
            <a:r>
              <a:rPr lang="en-US" b="1" dirty="0" smtClean="0">
                <a:latin typeface="Arial" pitchFamily="34" charset="0"/>
                <a:cs typeface="Times New Roman" pitchFamily="18" charset="0"/>
              </a:rPr>
              <a:t>STATISTIC</a:t>
            </a:r>
            <a:br>
              <a:rPr lang="en-US" b="1" dirty="0" smtClean="0">
                <a:latin typeface="Arial" pitchFamily="34" charset="0"/>
                <a:cs typeface="Times New Roman" pitchFamily="18" charset="0"/>
              </a:rPr>
            </a:br>
            <a:r>
              <a:rPr lang="en-US" b="1" dirty="0">
                <a:latin typeface="Arial" pitchFamily="34" charset="0"/>
                <a:cs typeface="Times New Roman" pitchFamily="18" charset="0"/>
              </a:rPr>
              <a:t/>
            </a:r>
            <a:br>
              <a:rPr lang="en-US" b="1" dirty="0">
                <a:latin typeface="Arial" pitchFamily="34" charset="0"/>
                <a:cs typeface="Times New Roman" pitchFamily="18" charset="0"/>
              </a:rPr>
            </a:br>
            <a:r>
              <a:rPr lang="en-US" b="1" dirty="0" smtClean="0">
                <a:latin typeface="Arial" pitchFamily="34" charset="0"/>
                <a:cs typeface="Times New Roman" pitchFamily="18" charset="0"/>
              </a:rPr>
              <a:t/>
            </a:r>
            <a:br>
              <a:rPr lang="en-US" b="1" dirty="0" smtClean="0">
                <a:latin typeface="Arial" pitchFamily="34" charset="0"/>
                <a:cs typeface="Times New Roman" pitchFamily="18" charset="0"/>
              </a:rPr>
            </a:br>
            <a:r>
              <a:rPr lang="en-US" b="1" dirty="0">
                <a:latin typeface="Arial" pitchFamily="34" charset="0"/>
                <a:cs typeface="Times New Roman" pitchFamily="18" charset="0"/>
              </a:rPr>
              <a:t/>
            </a:r>
            <a:br>
              <a:rPr lang="en-US" b="1" dirty="0">
                <a:latin typeface="Arial" pitchFamily="34" charset="0"/>
                <a:cs typeface="Times New Roman" pitchFamily="18" charset="0"/>
              </a:rPr>
            </a:br>
            <a:r>
              <a:rPr lang="en-US" b="1" dirty="0" smtClean="0">
                <a:latin typeface="Arial" pitchFamily="34" charset="0"/>
                <a:cs typeface="Times New Roman" pitchFamily="18" charset="0"/>
              </a:rPr>
              <a:t/>
            </a:r>
            <a:br>
              <a:rPr lang="en-US" b="1" dirty="0" smtClean="0">
                <a:latin typeface="Arial" pitchFamily="34" charset="0"/>
                <a:cs typeface="Times New Roman" pitchFamily="18" charset="0"/>
              </a:rPr>
            </a:br>
            <a:r>
              <a:rPr lang="en-US" b="1" dirty="0">
                <a:latin typeface="Arial" pitchFamily="34" charset="0"/>
                <a:cs typeface="Times New Roman" pitchFamily="18" charset="0"/>
              </a:rPr>
              <a:t/>
            </a:r>
            <a:br>
              <a:rPr lang="en-US" b="1" dirty="0">
                <a:latin typeface="Arial" pitchFamily="34" charset="0"/>
                <a:cs typeface="Times New Roman" pitchFamily="18" charset="0"/>
              </a:rPr>
            </a:br>
            <a:r>
              <a:rPr lang="en-US" b="1" dirty="0">
                <a:latin typeface="Arial" pitchFamily="34" charset="0"/>
                <a:cs typeface="Times New Roman" pitchFamily="18" charset="0"/>
              </a:rPr>
              <a:t/>
            </a:r>
            <a:br>
              <a:rPr lang="en-US" b="1" dirty="0">
                <a:latin typeface="Arial" pitchFamily="34" charset="0"/>
                <a:cs typeface="Times New Roman" pitchFamily="18" charset="0"/>
              </a:rPr>
            </a:br>
            <a:r>
              <a:rPr lang="en-US" dirty="0" smtClean="0">
                <a:latin typeface="Arial" pitchFamily="34" charset="0"/>
                <a:cs typeface="Times New Roman" pitchFamily="18" charset="0"/>
              </a:rPr>
              <a:t>What matters is z </a:t>
            </a:r>
            <a:r>
              <a:rPr lang="en-US" dirty="0">
                <a:latin typeface="Arial" pitchFamily="34" charset="0"/>
                <a:cs typeface="Times New Roman" pitchFamily="18" charset="0"/>
              </a:rPr>
              <a:t>= 2.24</a:t>
            </a:r>
          </a:p>
        </p:txBody>
      </p:sp>
      <p:pic>
        <p:nvPicPr>
          <p:cNvPr id="2181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905000"/>
            <a:ext cx="3341077"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81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890590"/>
            <a:ext cx="3329723" cy="2910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685800" y="609600"/>
            <a:ext cx="7772400" cy="5638800"/>
          </a:xfrm>
        </p:spPr>
        <p:txBody>
          <a:bodyPr/>
          <a:lstStyle/>
          <a:p>
            <a:pPr algn="l">
              <a:buFont typeface="Symbol" pitchFamily="18" charset="2"/>
              <a:buNone/>
            </a:pPr>
            <a:r>
              <a:rPr lang="en-US" u="sng" dirty="0">
                <a:latin typeface="Arial" pitchFamily="34" charset="0"/>
                <a:cs typeface="Times New Roman" pitchFamily="18" charset="0"/>
              </a:rPr>
              <a:t>Interpretation</a:t>
            </a:r>
            <a:r>
              <a:rPr lang="en-US" dirty="0">
                <a:latin typeface="Arial" pitchFamily="34" charset="0"/>
                <a:cs typeface="Times New Roman" pitchFamily="18" charset="0"/>
              </a:rPr>
              <a:t>:</a:t>
            </a:r>
            <a:br>
              <a:rPr lang="en-US" dirty="0">
                <a:latin typeface="Arial" pitchFamily="34" charset="0"/>
                <a:cs typeface="Times New Roman" pitchFamily="18" charset="0"/>
              </a:rPr>
            </a:br>
            <a:r>
              <a:rPr lang="en-US" dirty="0">
                <a:latin typeface="Arial" pitchFamily="34" charset="0"/>
                <a:cs typeface="Times New Roman" pitchFamily="18" charset="0"/>
              </a:rPr>
              <a:t>Since 2.24 &gt; 1.282, this is a significant result.</a:t>
            </a:r>
            <a:br>
              <a:rPr lang="en-US" dirty="0">
                <a:latin typeface="Arial" pitchFamily="34" charset="0"/>
                <a:cs typeface="Times New Roman" pitchFamily="18" charset="0"/>
              </a:rPr>
            </a:br>
            <a:r>
              <a:rPr lang="en-US" dirty="0">
                <a:latin typeface="Arial" pitchFamily="34" charset="0"/>
                <a:cs typeface="Times New Roman" pitchFamily="18" charset="0"/>
              </a:rPr>
              <a:t>A significantly larger percentage of women than men support Hillary Rodham-Clinton for senator.</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685800" y="609600"/>
            <a:ext cx="7772400" cy="5638800"/>
          </a:xfrm>
        </p:spPr>
        <p:txBody>
          <a:bodyPr/>
          <a:lstStyle/>
          <a:p>
            <a:pPr algn="l">
              <a:buFont typeface="Symbol" pitchFamily="18" charset="2"/>
              <a:buNone/>
            </a:pPr>
            <a:r>
              <a:rPr lang="en-US" dirty="0" smtClean="0">
                <a:latin typeface="Arial" pitchFamily="34" charset="0"/>
                <a:cs typeface="Times New Roman" pitchFamily="18" charset="0"/>
              </a:rPr>
              <a:t>So how else can you do hypothesis tests?</a:t>
            </a:r>
            <a:endParaRPr lang="en-US" dirty="0">
              <a:latin typeface="Arial" pitchFamily="34" charset="0"/>
              <a:cs typeface="Times New Roman" pitchFamily="18" charset="0"/>
            </a:endParaRPr>
          </a:p>
        </p:txBody>
      </p:sp>
      <p:pic>
        <p:nvPicPr>
          <p:cNvPr id="206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7526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8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3657600"/>
            <a:ext cx="2971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479180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685800" y="609600"/>
            <a:ext cx="7772400" cy="5638800"/>
          </a:xfrm>
        </p:spPr>
        <p:txBody>
          <a:bodyPr/>
          <a:lstStyle/>
          <a:p>
            <a:pPr algn="l"/>
            <a:r>
              <a:rPr lang="en-US" dirty="0" smtClean="0">
                <a:latin typeface="Arial" pitchFamily="34" charset="0"/>
                <a:cs typeface="Times New Roman" pitchFamily="18" charset="0"/>
              </a:rPr>
              <a:t>Today many people use what is called </a:t>
            </a:r>
            <a:r>
              <a:rPr lang="en-US" b="1" u="sng" dirty="0" smtClean="0">
                <a:latin typeface="Arial" pitchFamily="34" charset="0"/>
                <a:cs typeface="Times New Roman" pitchFamily="18" charset="0"/>
              </a:rPr>
              <a:t>p-value statistics</a:t>
            </a:r>
            <a:r>
              <a:rPr lang="en-US" dirty="0" smtClean="0">
                <a:latin typeface="Arial" pitchFamily="34" charset="0"/>
                <a:cs typeface="Times New Roman" pitchFamily="18" charset="0"/>
              </a:rPr>
              <a:t>.</a:t>
            </a:r>
            <a:br>
              <a:rPr lang="en-US" dirty="0" smtClean="0">
                <a:latin typeface="Arial" pitchFamily="34" charset="0"/>
                <a:cs typeface="Times New Roman" pitchFamily="18" charset="0"/>
              </a:rPr>
            </a:br>
            <a:r>
              <a:rPr lang="en-US" dirty="0">
                <a:latin typeface="Arial" pitchFamily="34" charset="0"/>
                <a:cs typeface="Times New Roman" pitchFamily="18" charset="0"/>
              </a:rPr>
              <a:t/>
            </a:r>
            <a:br>
              <a:rPr lang="en-US" dirty="0">
                <a:latin typeface="Arial" pitchFamily="34" charset="0"/>
                <a:cs typeface="Times New Roman" pitchFamily="18" charset="0"/>
              </a:rPr>
            </a:br>
            <a:r>
              <a:rPr lang="en-US" dirty="0" smtClean="0">
                <a:latin typeface="Arial" pitchFamily="34" charset="0"/>
                <a:cs typeface="Times New Roman" pitchFamily="18" charset="0"/>
                <a:sym typeface="Symbol"/>
              </a:rPr>
              <a:t>	The idea works backwards </a:t>
            </a:r>
            <a:br>
              <a:rPr lang="en-US" dirty="0" smtClean="0">
                <a:latin typeface="Arial" pitchFamily="34" charset="0"/>
                <a:cs typeface="Times New Roman" pitchFamily="18" charset="0"/>
                <a:sym typeface="Symbol"/>
              </a:rPr>
            </a:br>
            <a:r>
              <a:rPr lang="en-US" dirty="0" smtClean="0">
                <a:latin typeface="Arial" pitchFamily="34" charset="0"/>
                <a:cs typeface="Times New Roman" pitchFamily="18" charset="0"/>
                <a:sym typeface="Symbol"/>
              </a:rPr>
              <a:t>	from the classical method.</a:t>
            </a:r>
            <a:endParaRPr lang="en-US" dirty="0">
              <a:latin typeface="Arial" pitchFamily="34" charset="0"/>
              <a:cs typeface="Times New Roman" pitchFamily="18" charset="0"/>
            </a:endParaRPr>
          </a:p>
        </p:txBody>
      </p:sp>
    </p:spTree>
    <p:extLst>
      <p:ext uri="{BB962C8B-B14F-4D97-AF65-F5344CB8AC3E}">
        <p14:creationId xmlns:p14="http://schemas.microsoft.com/office/powerpoint/2010/main" val="10436390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685800" y="609600"/>
            <a:ext cx="7772400" cy="5638800"/>
          </a:xfrm>
        </p:spPr>
        <p:txBody>
          <a:bodyPr/>
          <a:lstStyle/>
          <a:p>
            <a:pPr algn="l"/>
            <a:r>
              <a:rPr lang="en-US" dirty="0" smtClean="0">
                <a:latin typeface="Arial" pitchFamily="34" charset="0"/>
                <a:cs typeface="Times New Roman" pitchFamily="18" charset="0"/>
                <a:sym typeface="Symbol"/>
              </a:rPr>
              <a:t>	Use your data to calculate </a:t>
            </a:r>
            <a:br>
              <a:rPr lang="en-US" dirty="0" smtClean="0">
                <a:latin typeface="Arial" pitchFamily="34" charset="0"/>
                <a:cs typeface="Times New Roman" pitchFamily="18" charset="0"/>
                <a:sym typeface="Symbol"/>
              </a:rPr>
            </a:br>
            <a:r>
              <a:rPr lang="en-US" dirty="0">
                <a:latin typeface="Arial" pitchFamily="34" charset="0"/>
                <a:cs typeface="Times New Roman" pitchFamily="18" charset="0"/>
                <a:sym typeface="Symbol"/>
              </a:rPr>
              <a:t>	</a:t>
            </a:r>
            <a:r>
              <a:rPr lang="en-US" dirty="0" smtClean="0">
                <a:latin typeface="Arial" pitchFamily="34" charset="0"/>
                <a:cs typeface="Times New Roman" pitchFamily="18" charset="0"/>
                <a:sym typeface="Symbol"/>
              </a:rPr>
              <a:t>a </a:t>
            </a:r>
            <a:r>
              <a:rPr lang="en-US" b="1" u="sng" dirty="0" smtClean="0">
                <a:latin typeface="Arial" pitchFamily="34" charset="0"/>
                <a:cs typeface="Times New Roman" pitchFamily="18" charset="0"/>
                <a:sym typeface="Symbol"/>
              </a:rPr>
              <a:t>p-value</a:t>
            </a:r>
            <a:r>
              <a:rPr lang="en-US" dirty="0" smtClean="0">
                <a:latin typeface="Arial" pitchFamily="34" charset="0"/>
                <a:cs typeface="Times New Roman" pitchFamily="18" charset="0"/>
                <a:sym typeface="Symbol"/>
              </a:rPr>
              <a:t>, which is the </a:t>
            </a:r>
            <a:br>
              <a:rPr lang="en-US" dirty="0" smtClean="0">
                <a:latin typeface="Arial" pitchFamily="34" charset="0"/>
                <a:cs typeface="Times New Roman" pitchFamily="18" charset="0"/>
                <a:sym typeface="Symbol"/>
              </a:rPr>
            </a:br>
            <a:r>
              <a:rPr lang="en-US" dirty="0">
                <a:latin typeface="Arial" pitchFamily="34" charset="0"/>
                <a:cs typeface="Times New Roman" pitchFamily="18" charset="0"/>
                <a:sym typeface="Symbol"/>
              </a:rPr>
              <a:t>	</a:t>
            </a:r>
            <a:r>
              <a:rPr lang="en-US" b="1" u="sng" dirty="0" smtClean="0">
                <a:latin typeface="Arial" pitchFamily="34" charset="0"/>
                <a:cs typeface="Times New Roman" pitchFamily="18" charset="0"/>
                <a:sym typeface="Symbol"/>
              </a:rPr>
              <a:t>ACTUAL</a:t>
            </a:r>
            <a:r>
              <a:rPr lang="en-US" dirty="0" smtClean="0">
                <a:latin typeface="Arial" pitchFamily="34" charset="0"/>
                <a:cs typeface="Times New Roman" pitchFamily="18" charset="0"/>
                <a:sym typeface="Symbol"/>
              </a:rPr>
              <a:t> probability you </a:t>
            </a:r>
            <a:br>
              <a:rPr lang="en-US" dirty="0" smtClean="0">
                <a:latin typeface="Arial" pitchFamily="34" charset="0"/>
                <a:cs typeface="Times New Roman" pitchFamily="18" charset="0"/>
                <a:sym typeface="Symbol"/>
              </a:rPr>
            </a:br>
            <a:r>
              <a:rPr lang="en-US" dirty="0">
                <a:latin typeface="Arial" pitchFamily="34" charset="0"/>
                <a:cs typeface="Times New Roman" pitchFamily="18" charset="0"/>
                <a:sym typeface="Symbol"/>
              </a:rPr>
              <a:t>	</a:t>
            </a:r>
            <a:r>
              <a:rPr lang="en-US" dirty="0" smtClean="0">
                <a:latin typeface="Arial" pitchFamily="34" charset="0"/>
                <a:cs typeface="Times New Roman" pitchFamily="18" charset="0"/>
                <a:sym typeface="Symbol"/>
              </a:rPr>
              <a:t>say a result is significant, </a:t>
            </a:r>
            <a:br>
              <a:rPr lang="en-US" dirty="0" smtClean="0">
                <a:latin typeface="Arial" pitchFamily="34" charset="0"/>
                <a:cs typeface="Times New Roman" pitchFamily="18" charset="0"/>
                <a:sym typeface="Symbol"/>
              </a:rPr>
            </a:br>
            <a:r>
              <a:rPr lang="en-US" dirty="0">
                <a:latin typeface="Arial" pitchFamily="34" charset="0"/>
                <a:cs typeface="Times New Roman" pitchFamily="18" charset="0"/>
                <a:sym typeface="Symbol"/>
              </a:rPr>
              <a:t>	</a:t>
            </a:r>
            <a:r>
              <a:rPr lang="en-US" dirty="0" smtClean="0">
                <a:latin typeface="Arial" pitchFamily="34" charset="0"/>
                <a:cs typeface="Times New Roman" pitchFamily="18" charset="0"/>
                <a:sym typeface="Symbol"/>
              </a:rPr>
              <a:t>but it really just happened </a:t>
            </a:r>
            <a:br>
              <a:rPr lang="en-US" dirty="0" smtClean="0">
                <a:latin typeface="Arial" pitchFamily="34" charset="0"/>
                <a:cs typeface="Times New Roman" pitchFamily="18" charset="0"/>
                <a:sym typeface="Symbol"/>
              </a:rPr>
            </a:br>
            <a:r>
              <a:rPr lang="en-US" dirty="0">
                <a:latin typeface="Arial" pitchFamily="34" charset="0"/>
                <a:cs typeface="Times New Roman" pitchFamily="18" charset="0"/>
                <a:sym typeface="Symbol"/>
              </a:rPr>
              <a:t>	</a:t>
            </a:r>
            <a:r>
              <a:rPr lang="en-US" dirty="0" smtClean="0">
                <a:latin typeface="Arial" pitchFamily="34" charset="0"/>
                <a:cs typeface="Times New Roman" pitchFamily="18" charset="0"/>
                <a:sym typeface="Symbol"/>
              </a:rPr>
              <a:t>by chance.</a:t>
            </a:r>
            <a:endParaRPr lang="en-US" dirty="0">
              <a:latin typeface="Arial" pitchFamily="34" charset="0"/>
              <a:cs typeface="Times New Roman" pitchFamily="18" charset="0"/>
            </a:endParaRPr>
          </a:p>
        </p:txBody>
      </p:sp>
    </p:spTree>
    <p:extLst>
      <p:ext uri="{BB962C8B-B14F-4D97-AF65-F5344CB8AC3E}">
        <p14:creationId xmlns:p14="http://schemas.microsoft.com/office/powerpoint/2010/main" val="175519292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685800" y="609600"/>
            <a:ext cx="7772400" cy="5638800"/>
          </a:xfrm>
        </p:spPr>
        <p:txBody>
          <a:bodyPr/>
          <a:lstStyle/>
          <a:p>
            <a:pPr algn="l"/>
            <a:r>
              <a:rPr lang="en-US" dirty="0" smtClean="0">
                <a:latin typeface="Arial" pitchFamily="34" charset="0"/>
                <a:cs typeface="Times New Roman" pitchFamily="18" charset="0"/>
                <a:sym typeface="Symbol"/>
              </a:rPr>
              <a:t>	Compare your p-value to </a:t>
            </a:r>
            <a:br>
              <a:rPr lang="en-US" dirty="0" smtClean="0">
                <a:latin typeface="Arial" pitchFamily="34" charset="0"/>
                <a:cs typeface="Times New Roman" pitchFamily="18" charset="0"/>
                <a:sym typeface="Symbol"/>
              </a:rPr>
            </a:br>
            <a:r>
              <a:rPr lang="en-US" dirty="0">
                <a:latin typeface="Arial" pitchFamily="34" charset="0"/>
                <a:cs typeface="Times New Roman" pitchFamily="18" charset="0"/>
                <a:sym typeface="Symbol"/>
              </a:rPr>
              <a:t>	</a:t>
            </a:r>
            <a:r>
              <a:rPr lang="en-US" dirty="0" smtClean="0">
                <a:latin typeface="Lucida Console" pitchFamily="49" charset="0"/>
                <a:cs typeface="Times New Roman" pitchFamily="18" charset="0"/>
              </a:rPr>
              <a:t>α</a:t>
            </a:r>
            <a:r>
              <a:rPr lang="en-US" dirty="0" smtClean="0">
                <a:latin typeface="Arial" pitchFamily="34" charset="0"/>
                <a:cs typeface="Arial" pitchFamily="34" charset="0"/>
              </a:rPr>
              <a:t>, the level of significance.</a:t>
            </a:r>
            <a:br>
              <a:rPr lang="en-US" dirty="0" smtClean="0">
                <a:latin typeface="Arial" pitchFamily="34" charset="0"/>
                <a:cs typeface="Arial" pitchFamily="34" charset="0"/>
              </a:rPr>
            </a:br>
            <a:r>
              <a:rPr lang="en-US" dirty="0">
                <a:latin typeface="Arial" pitchFamily="34" charset="0"/>
                <a:cs typeface="Arial" pitchFamily="34" charset="0"/>
              </a:rPr>
              <a:t/>
            </a:r>
            <a:br>
              <a:rPr lang="en-US" dirty="0">
                <a:latin typeface="Arial" pitchFamily="34" charset="0"/>
                <a:cs typeface="Arial" pitchFamily="34" charset="0"/>
              </a:rPr>
            </a:br>
            <a:r>
              <a:rPr lang="en-US" dirty="0">
                <a:latin typeface="Arial" pitchFamily="34" charset="0"/>
                <a:cs typeface="Times New Roman" pitchFamily="18" charset="0"/>
                <a:sym typeface="Symbol"/>
              </a:rPr>
              <a:t>	</a:t>
            </a:r>
            <a:r>
              <a:rPr lang="en-US" dirty="0" smtClean="0">
                <a:latin typeface="Arial" pitchFamily="34" charset="0"/>
                <a:cs typeface="Times New Roman" pitchFamily="18" charset="0"/>
                <a:sym typeface="Symbol"/>
              </a:rPr>
              <a:t>If the p-value &lt; </a:t>
            </a:r>
            <a:r>
              <a:rPr lang="en-US" dirty="0" smtClean="0">
                <a:latin typeface="Lucida Console" pitchFamily="49" charset="0"/>
                <a:cs typeface="Times New Roman" pitchFamily="18" charset="0"/>
              </a:rPr>
              <a:t>α</a:t>
            </a:r>
            <a:r>
              <a:rPr lang="en-US" dirty="0" smtClean="0">
                <a:latin typeface="Arial" pitchFamily="34" charset="0"/>
                <a:cs typeface="Arial" pitchFamily="34" charset="0"/>
              </a:rPr>
              <a:t>, then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your result is significant.</a:t>
            </a:r>
            <a:endParaRPr lang="en-US" dirty="0">
              <a:latin typeface="Arial" pitchFamily="34" charset="0"/>
              <a:cs typeface="Arial" pitchFamily="34" charset="0"/>
            </a:endParaRPr>
          </a:p>
        </p:txBody>
      </p:sp>
    </p:spTree>
    <p:extLst>
      <p:ext uri="{BB962C8B-B14F-4D97-AF65-F5344CB8AC3E}">
        <p14:creationId xmlns:p14="http://schemas.microsoft.com/office/powerpoint/2010/main" val="175519292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685800" y="609600"/>
            <a:ext cx="7772400" cy="5638800"/>
          </a:xfrm>
        </p:spPr>
        <p:txBody>
          <a:bodyPr/>
          <a:lstStyle/>
          <a:p>
            <a:pPr algn="l"/>
            <a:r>
              <a:rPr lang="en-US" dirty="0" smtClean="0">
                <a:latin typeface="Arial" pitchFamily="34" charset="0"/>
                <a:cs typeface="Times New Roman" pitchFamily="18" charset="0"/>
                <a:sym typeface="Symbol"/>
              </a:rPr>
              <a:t>For instance …</a:t>
            </a:r>
            <a:br>
              <a:rPr lang="en-US" dirty="0" smtClean="0">
                <a:latin typeface="Arial" pitchFamily="34" charset="0"/>
                <a:cs typeface="Times New Roman" pitchFamily="18" charset="0"/>
                <a:sym typeface="Symbol"/>
              </a:rPr>
            </a:br>
            <a:r>
              <a:rPr lang="en-US" dirty="0">
                <a:latin typeface="Arial" pitchFamily="34" charset="0"/>
                <a:cs typeface="Times New Roman" pitchFamily="18" charset="0"/>
                <a:sym typeface="Symbol"/>
              </a:rPr>
              <a:t/>
            </a:r>
            <a:br>
              <a:rPr lang="en-US" dirty="0">
                <a:latin typeface="Arial" pitchFamily="34" charset="0"/>
                <a:cs typeface="Times New Roman" pitchFamily="18" charset="0"/>
                <a:sym typeface="Symbol"/>
              </a:rPr>
            </a:br>
            <a:r>
              <a:rPr lang="en-US" dirty="0" smtClean="0">
                <a:latin typeface="Arial" pitchFamily="34" charset="0"/>
                <a:cs typeface="Times New Roman" pitchFamily="18" charset="0"/>
                <a:sym typeface="Symbol"/>
              </a:rPr>
              <a:t>	If the p-value is .034 and </a:t>
            </a:r>
            <a:br>
              <a:rPr lang="en-US" dirty="0" smtClean="0">
                <a:latin typeface="Arial" pitchFamily="34" charset="0"/>
                <a:cs typeface="Times New Roman" pitchFamily="18" charset="0"/>
                <a:sym typeface="Symbol"/>
              </a:rPr>
            </a:br>
            <a:r>
              <a:rPr lang="en-US" dirty="0">
                <a:latin typeface="Arial" pitchFamily="34" charset="0"/>
                <a:cs typeface="Times New Roman" pitchFamily="18" charset="0"/>
                <a:sym typeface="Symbol"/>
              </a:rPr>
              <a:t>	</a:t>
            </a:r>
            <a:r>
              <a:rPr lang="en-US" dirty="0" smtClean="0">
                <a:latin typeface="Lucida Console" pitchFamily="49" charset="0"/>
                <a:cs typeface="Times New Roman" pitchFamily="18" charset="0"/>
              </a:rPr>
              <a:t>α</a:t>
            </a:r>
            <a:r>
              <a:rPr lang="en-US" dirty="0" smtClean="0">
                <a:latin typeface="Arial" pitchFamily="34" charset="0"/>
                <a:cs typeface="Arial" pitchFamily="34" charset="0"/>
              </a:rPr>
              <a:t> = .05, then you have a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significant result.</a:t>
            </a:r>
            <a:br>
              <a:rPr lang="en-US" dirty="0" smtClean="0">
                <a:latin typeface="Arial" pitchFamily="34" charset="0"/>
                <a:cs typeface="Arial" pitchFamily="34" charset="0"/>
              </a:rPr>
            </a:br>
            <a:r>
              <a:rPr lang="en-US" dirty="0">
                <a:latin typeface="Arial" pitchFamily="34" charset="0"/>
                <a:cs typeface="Arial" pitchFamily="34" charset="0"/>
              </a:rPr>
              <a:t/>
            </a:r>
            <a:br>
              <a:rPr lang="en-US" dirty="0">
                <a:latin typeface="Arial" pitchFamily="34" charset="0"/>
                <a:cs typeface="Arial" pitchFamily="34" charset="0"/>
              </a:rPr>
            </a:br>
            <a:r>
              <a:rPr lang="en-US" dirty="0">
                <a:latin typeface="Arial" pitchFamily="34" charset="0"/>
                <a:cs typeface="Times New Roman" pitchFamily="18" charset="0"/>
                <a:sym typeface="Symbol"/>
              </a:rPr>
              <a:t>	</a:t>
            </a:r>
            <a:r>
              <a:rPr lang="en-US" dirty="0" smtClean="0">
                <a:latin typeface="Arial" pitchFamily="34" charset="0"/>
                <a:cs typeface="Times New Roman" pitchFamily="18" charset="0"/>
                <a:sym typeface="Symbol"/>
              </a:rPr>
              <a:t>If the p-value = .034 and  </a:t>
            </a:r>
            <a:br>
              <a:rPr lang="en-US" dirty="0" smtClean="0">
                <a:latin typeface="Arial" pitchFamily="34" charset="0"/>
                <a:cs typeface="Times New Roman" pitchFamily="18" charset="0"/>
                <a:sym typeface="Symbol"/>
              </a:rPr>
            </a:br>
            <a:r>
              <a:rPr lang="en-US" dirty="0">
                <a:latin typeface="Arial" pitchFamily="34" charset="0"/>
                <a:cs typeface="Times New Roman" pitchFamily="18" charset="0"/>
                <a:sym typeface="Symbol"/>
              </a:rPr>
              <a:t>	</a:t>
            </a:r>
            <a:r>
              <a:rPr lang="en-US" dirty="0" smtClean="0">
                <a:latin typeface="Lucida Console" pitchFamily="49" charset="0"/>
                <a:cs typeface="Times New Roman" pitchFamily="18" charset="0"/>
              </a:rPr>
              <a:t>α</a:t>
            </a:r>
            <a:r>
              <a:rPr lang="en-US" dirty="0">
                <a:latin typeface="Arial" pitchFamily="34" charset="0"/>
                <a:cs typeface="Arial" pitchFamily="34" charset="0"/>
              </a:rPr>
              <a:t> </a:t>
            </a:r>
            <a:r>
              <a:rPr lang="en-US" dirty="0" smtClean="0">
                <a:latin typeface="Arial" pitchFamily="34" charset="0"/>
                <a:cs typeface="Arial" pitchFamily="34" charset="0"/>
              </a:rPr>
              <a:t>= .01, then it’s NOT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significant.</a:t>
            </a:r>
            <a:endParaRPr lang="en-US" dirty="0">
              <a:latin typeface="Arial" pitchFamily="34" charset="0"/>
              <a:cs typeface="Arial" pitchFamily="34" charset="0"/>
            </a:endParaRPr>
          </a:p>
        </p:txBody>
      </p:sp>
    </p:spTree>
    <p:extLst>
      <p:ext uri="{BB962C8B-B14F-4D97-AF65-F5344CB8AC3E}">
        <p14:creationId xmlns:p14="http://schemas.microsoft.com/office/powerpoint/2010/main" val="276635113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685800" y="609600"/>
            <a:ext cx="7772400" cy="5638800"/>
          </a:xfrm>
        </p:spPr>
        <p:txBody>
          <a:bodyPr/>
          <a:lstStyle/>
          <a:p>
            <a:pPr algn="l"/>
            <a:r>
              <a:rPr lang="en-US" dirty="0" smtClean="0">
                <a:latin typeface="Arial" pitchFamily="34" charset="0"/>
                <a:cs typeface="Arial" pitchFamily="34" charset="0"/>
              </a:rPr>
              <a:t>The advantage of p-value statistics is that you don’t need to look up a table value (cut-off) for comparison.</a:t>
            </a:r>
            <a:br>
              <a:rPr lang="en-US" dirty="0" smtClean="0">
                <a:latin typeface="Arial" pitchFamily="34" charset="0"/>
                <a:cs typeface="Arial" pitchFamily="34" charset="0"/>
              </a:rPr>
            </a:br>
            <a:r>
              <a:rPr lang="en-US" dirty="0">
                <a:latin typeface="Arial" pitchFamily="34" charset="0"/>
                <a:cs typeface="Arial" pitchFamily="34" charset="0"/>
              </a:rPr>
              <a:t/>
            </a:r>
            <a:br>
              <a:rPr lang="en-US" dirty="0">
                <a:latin typeface="Arial" pitchFamily="34" charset="0"/>
                <a:cs typeface="Arial" pitchFamily="34" charset="0"/>
              </a:rPr>
            </a:br>
            <a:r>
              <a:rPr lang="en-US" dirty="0" smtClean="0">
                <a:latin typeface="Arial" pitchFamily="34" charset="0"/>
                <a:cs typeface="Arial" pitchFamily="34" charset="0"/>
              </a:rPr>
              <a:t>The disadvantage is that you have to be very careful to correctly identify &lt; or &gt; on the input in your calculator.</a:t>
            </a:r>
            <a:endParaRPr lang="en-US" dirty="0">
              <a:latin typeface="Arial" pitchFamily="34" charset="0"/>
              <a:cs typeface="Arial" pitchFamily="34" charset="0"/>
            </a:endParaRPr>
          </a:p>
        </p:txBody>
      </p:sp>
    </p:spTree>
    <p:extLst>
      <p:ext uri="{BB962C8B-B14F-4D97-AF65-F5344CB8AC3E}">
        <p14:creationId xmlns:p14="http://schemas.microsoft.com/office/powerpoint/2010/main" val="22662163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685800" y="609600"/>
            <a:ext cx="7772400" cy="5638800"/>
          </a:xfrm>
        </p:spPr>
        <p:txBody>
          <a:bodyPr/>
          <a:lstStyle/>
          <a:p>
            <a:pPr algn="l"/>
            <a:r>
              <a:rPr lang="en-US" dirty="0" smtClean="0">
                <a:latin typeface="Arial" pitchFamily="34" charset="0"/>
                <a:cs typeface="Arial" pitchFamily="34" charset="0"/>
              </a:rPr>
              <a:t>EXAMPLE:</a:t>
            </a:r>
            <a:br>
              <a:rPr lang="en-US" dirty="0" smtClean="0">
                <a:latin typeface="Arial" pitchFamily="34" charset="0"/>
                <a:cs typeface="Arial" pitchFamily="34" charset="0"/>
              </a:rPr>
            </a:br>
            <a:r>
              <a:rPr lang="en-US" dirty="0" smtClean="0">
                <a:latin typeface="Arial" pitchFamily="34" charset="0"/>
                <a:cs typeface="Arial" pitchFamily="34" charset="0"/>
              </a:rPr>
              <a:t>Suppose you calculated a p-value of .0843 .  If you are using the 10% level of significance, is this significant?</a:t>
            </a:r>
            <a:endParaRPr lang="en-US" dirty="0">
              <a:latin typeface="Arial" pitchFamily="34" charset="0"/>
              <a:cs typeface="Arial" pitchFamily="34" charset="0"/>
            </a:endParaRPr>
          </a:p>
        </p:txBody>
      </p:sp>
    </p:spTree>
    <p:extLst>
      <p:ext uri="{BB962C8B-B14F-4D97-AF65-F5344CB8AC3E}">
        <p14:creationId xmlns:p14="http://schemas.microsoft.com/office/powerpoint/2010/main" val="1327530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609600"/>
            <a:ext cx="7772400" cy="5334000"/>
          </a:xfrm>
        </p:spPr>
        <p:txBody>
          <a:bodyPr/>
          <a:lstStyle/>
          <a:p>
            <a:pPr algn="l"/>
            <a:r>
              <a:rPr lang="en-US" dirty="0" smtClean="0">
                <a:latin typeface="Symbol" pitchFamily="18" charset="2"/>
                <a:cs typeface="Arial" pitchFamily="34" charset="0"/>
              </a:rPr>
              <a:t>·</a:t>
            </a:r>
            <a:r>
              <a:rPr lang="en-US" dirty="0">
                <a:latin typeface="Symbol" pitchFamily="18" charset="2"/>
                <a:cs typeface="Arial" pitchFamily="34" charset="0"/>
              </a:rPr>
              <a:t>	</a:t>
            </a:r>
            <a:r>
              <a:rPr lang="en-US" dirty="0">
                <a:solidFill>
                  <a:schemeClr val="tx2"/>
                </a:solidFill>
                <a:latin typeface="Arial" pitchFamily="34" charset="0"/>
                <a:cs typeface="Arial" pitchFamily="34" charset="0"/>
              </a:rPr>
              <a:t>Technically a successful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hypothesis </a:t>
            </a:r>
            <a:r>
              <a:rPr lang="en-US" dirty="0">
                <a:solidFill>
                  <a:schemeClr val="tx2"/>
                </a:solidFill>
                <a:latin typeface="Arial" pitchFamily="34" charset="0"/>
                <a:cs typeface="Arial" pitchFamily="34" charset="0"/>
              </a:rPr>
              <a:t>test shows that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the </a:t>
            </a:r>
            <a:r>
              <a:rPr lang="en-US" dirty="0">
                <a:solidFill>
                  <a:schemeClr val="tx2"/>
                </a:solidFill>
                <a:latin typeface="Arial" pitchFamily="34" charset="0"/>
                <a:cs typeface="Arial" pitchFamily="34" charset="0"/>
              </a:rPr>
              <a:t>null hypothesis can’t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be </a:t>
            </a:r>
            <a:r>
              <a:rPr lang="en-US" dirty="0">
                <a:solidFill>
                  <a:schemeClr val="tx2"/>
                </a:solidFill>
                <a:latin typeface="Arial" pitchFamily="34" charset="0"/>
                <a:cs typeface="Arial" pitchFamily="34" charset="0"/>
              </a:rPr>
              <a:t>true … so the only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possible </a:t>
            </a:r>
            <a:r>
              <a:rPr lang="en-US" dirty="0">
                <a:solidFill>
                  <a:schemeClr val="tx2"/>
                </a:solidFill>
                <a:latin typeface="Arial" pitchFamily="34" charset="0"/>
                <a:cs typeface="Arial" pitchFamily="34" charset="0"/>
              </a:rPr>
              <a:t>option is the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alternative </a:t>
            </a:r>
            <a:r>
              <a:rPr lang="en-US" dirty="0">
                <a:solidFill>
                  <a:schemeClr val="tx2"/>
                </a:solidFill>
                <a:latin typeface="Arial" pitchFamily="34" charset="0"/>
                <a:cs typeface="Arial" pitchFamily="34" charset="0"/>
              </a:rPr>
              <a:t>hypothesis (a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significant </a:t>
            </a:r>
            <a:r>
              <a:rPr lang="en-US" dirty="0">
                <a:solidFill>
                  <a:schemeClr val="tx2"/>
                </a:solidFill>
                <a:latin typeface="Arial" pitchFamily="34" charset="0"/>
                <a:cs typeface="Arial" pitchFamily="34" charset="0"/>
              </a:rPr>
              <a:t>result).</a:t>
            </a:r>
            <a:r>
              <a:rPr lang="en-US" b="1" i="1" dirty="0">
                <a:solidFill>
                  <a:schemeClr val="tx2"/>
                </a:solidFill>
                <a:latin typeface="+mj-lt"/>
                <a:ea typeface="+mj-ea"/>
                <a:cs typeface="+mj-cs"/>
              </a:rPr>
              <a:t/>
            </a:r>
            <a:br>
              <a:rPr lang="en-US" b="1" i="1" dirty="0">
                <a:solidFill>
                  <a:schemeClr val="tx2"/>
                </a:solidFill>
                <a:latin typeface="+mj-lt"/>
                <a:ea typeface="+mj-ea"/>
                <a:cs typeface="+mj-cs"/>
              </a:rPr>
            </a:br>
            <a:endParaRPr lang="en-US" dirty="0">
              <a:latin typeface="Arial" pitchFamily="34" charset="0"/>
              <a:cs typeface="Arial" pitchFamily="34" charset="0"/>
            </a:endParaRPr>
          </a:p>
        </p:txBody>
      </p:sp>
    </p:spTree>
    <p:extLst>
      <p:ext uri="{BB962C8B-B14F-4D97-AF65-F5344CB8AC3E}">
        <p14:creationId xmlns:p14="http://schemas.microsoft.com/office/powerpoint/2010/main" val="1620103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609600"/>
            <a:ext cx="7772400" cy="5334000"/>
          </a:xfrm>
        </p:spPr>
        <p:txBody>
          <a:bodyPr/>
          <a:lstStyle/>
          <a:p>
            <a:pPr algn="l"/>
            <a:r>
              <a:rPr lang="en-US" u="sng" dirty="0">
                <a:solidFill>
                  <a:schemeClr val="tx2"/>
                </a:solidFill>
                <a:latin typeface="Arial" pitchFamily="34" charset="0"/>
                <a:cs typeface="Arial" pitchFamily="34" charset="0"/>
              </a:rPr>
              <a:t>LEVEL OF SIGNIFICANCE</a:t>
            </a:r>
            <a:r>
              <a:rPr lang="en-US" b="1" i="1" dirty="0">
                <a:solidFill>
                  <a:schemeClr val="tx2"/>
                </a:solidFill>
                <a:latin typeface="Arial" pitchFamily="34" charset="0"/>
                <a:cs typeface="Arial" pitchFamily="34" charset="0"/>
              </a:rPr>
              <a:t/>
            </a:r>
            <a:br>
              <a:rPr lang="en-US" b="1" i="1" dirty="0">
                <a:solidFill>
                  <a:schemeClr val="tx2"/>
                </a:solidFill>
                <a:latin typeface="Arial" pitchFamily="34" charset="0"/>
                <a:cs typeface="Arial" pitchFamily="34" charset="0"/>
              </a:rPr>
            </a:br>
            <a:r>
              <a:rPr lang="en-US" b="1" i="1" dirty="0" smtClean="0">
                <a:solidFill>
                  <a:schemeClr val="tx2"/>
                </a:solidFill>
                <a:latin typeface="Arial" pitchFamily="34" charset="0"/>
                <a:cs typeface="Arial" pitchFamily="34" charset="0"/>
              </a:rPr>
              <a:t/>
            </a:r>
            <a:br>
              <a:rPr lang="en-US" b="1" i="1" dirty="0" smtClean="0">
                <a:solidFill>
                  <a:schemeClr val="tx2"/>
                </a:solidFill>
                <a:latin typeface="Arial" pitchFamily="34" charset="0"/>
                <a:cs typeface="Arial" pitchFamily="34" charset="0"/>
              </a:rPr>
            </a:br>
            <a:r>
              <a:rPr lang="en-US" dirty="0" smtClean="0">
                <a:latin typeface="Symbol" pitchFamily="18" charset="2"/>
                <a:cs typeface="Arial" pitchFamily="34" charset="0"/>
              </a:rPr>
              <a:t>·	</a:t>
            </a:r>
            <a:r>
              <a:rPr lang="en-US" dirty="0" smtClean="0">
                <a:solidFill>
                  <a:schemeClr val="tx2"/>
                </a:solidFill>
                <a:latin typeface="Arial" pitchFamily="34" charset="0"/>
                <a:cs typeface="Arial" pitchFamily="34" charset="0"/>
              </a:rPr>
              <a:t>Variable</a:t>
            </a:r>
            <a:r>
              <a:rPr lang="en-US" dirty="0">
                <a:solidFill>
                  <a:schemeClr val="tx2"/>
                </a:solidFill>
                <a:latin typeface="Arial" pitchFamily="34" charset="0"/>
                <a:cs typeface="Arial" pitchFamily="34" charset="0"/>
              </a:rPr>
              <a:t>:  </a:t>
            </a:r>
            <a:r>
              <a:rPr lang="en-US" dirty="0">
                <a:solidFill>
                  <a:schemeClr val="tx2"/>
                </a:solidFill>
                <a:latin typeface="Lucida Console" pitchFamily="49" charset="0"/>
                <a:cs typeface="Arial" pitchFamily="34" charset="0"/>
              </a:rPr>
              <a:t>α</a:t>
            </a:r>
            <a:r>
              <a:rPr lang="en-US" dirty="0">
                <a:solidFill>
                  <a:schemeClr val="tx2"/>
                </a:solidFill>
                <a:latin typeface="Sylfaen" pitchFamily="18" charset="0"/>
                <a:cs typeface="Arial" pitchFamily="34" charset="0"/>
              </a:rPr>
              <a:t> </a:t>
            </a:r>
            <a:r>
              <a:rPr lang="en-US" dirty="0">
                <a:solidFill>
                  <a:schemeClr val="tx2"/>
                </a:solidFill>
                <a:latin typeface="Arial" pitchFamily="34" charset="0"/>
                <a:cs typeface="Arial" pitchFamily="34" charset="0"/>
              </a:rPr>
              <a:t>(alpha)</a:t>
            </a:r>
            <a:r>
              <a:rPr lang="en-US" b="1" i="1" dirty="0">
                <a:solidFill>
                  <a:schemeClr val="tx2"/>
                </a:solidFill>
                <a:latin typeface="Arial" pitchFamily="34" charset="0"/>
                <a:cs typeface="Arial" pitchFamily="34" charset="0"/>
              </a:rPr>
              <a:t/>
            </a:r>
            <a:br>
              <a:rPr lang="en-US" b="1" i="1" dirty="0">
                <a:solidFill>
                  <a:schemeClr val="tx2"/>
                </a:solidFill>
                <a:latin typeface="Arial" pitchFamily="34" charset="0"/>
                <a:cs typeface="Arial" pitchFamily="34" charset="0"/>
              </a:rPr>
            </a:br>
            <a:r>
              <a:rPr lang="en-US" b="1" i="1" dirty="0" smtClean="0">
                <a:solidFill>
                  <a:schemeClr val="tx2"/>
                </a:solidFill>
                <a:latin typeface="Arial" pitchFamily="34" charset="0"/>
                <a:cs typeface="Arial" pitchFamily="34" charset="0"/>
              </a:rPr>
              <a:t/>
            </a:r>
            <a:br>
              <a:rPr lang="en-US" b="1" i="1" dirty="0" smtClean="0">
                <a:solidFill>
                  <a:schemeClr val="tx2"/>
                </a:solidFill>
                <a:latin typeface="Arial" pitchFamily="34" charset="0"/>
                <a:cs typeface="Arial" pitchFamily="34" charset="0"/>
              </a:rPr>
            </a:br>
            <a:r>
              <a:rPr lang="en-US" dirty="0" smtClean="0">
                <a:latin typeface="Symbol" pitchFamily="18" charset="2"/>
                <a:cs typeface="Arial" pitchFamily="34" charset="0"/>
              </a:rPr>
              <a:t>·	</a:t>
            </a:r>
            <a:r>
              <a:rPr lang="en-US" dirty="0" smtClean="0">
                <a:solidFill>
                  <a:schemeClr val="tx2"/>
                </a:solidFill>
                <a:latin typeface="Arial" pitchFamily="34" charset="0"/>
                <a:cs typeface="Arial" pitchFamily="34" charset="0"/>
              </a:rPr>
              <a:t>How </a:t>
            </a:r>
            <a:r>
              <a:rPr lang="en-US" dirty="0">
                <a:solidFill>
                  <a:schemeClr val="tx2"/>
                </a:solidFill>
                <a:latin typeface="Arial" pitchFamily="34" charset="0"/>
                <a:cs typeface="Arial" pitchFamily="34" charset="0"/>
              </a:rPr>
              <a:t>often we’re willing to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accept </a:t>
            </a:r>
            <a:r>
              <a:rPr lang="en-US" dirty="0">
                <a:solidFill>
                  <a:schemeClr val="tx2"/>
                </a:solidFill>
                <a:latin typeface="Arial" pitchFamily="34" charset="0"/>
                <a:cs typeface="Arial" pitchFamily="34" charset="0"/>
              </a:rPr>
              <a:t>that a result we say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is </a:t>
            </a:r>
            <a:r>
              <a:rPr lang="en-US" dirty="0">
                <a:solidFill>
                  <a:schemeClr val="tx2"/>
                </a:solidFill>
                <a:latin typeface="Arial" pitchFamily="34" charset="0"/>
                <a:cs typeface="Arial" pitchFamily="34" charset="0"/>
              </a:rPr>
              <a:t>significant actually just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happened </a:t>
            </a:r>
            <a:r>
              <a:rPr lang="en-US" dirty="0">
                <a:solidFill>
                  <a:schemeClr val="tx2"/>
                </a:solidFill>
                <a:latin typeface="Arial" pitchFamily="34" charset="0"/>
                <a:cs typeface="Arial" pitchFamily="34" charset="0"/>
              </a:rPr>
              <a:t>by chance</a:t>
            </a:r>
            <a:r>
              <a:rPr lang="en-US" dirty="0" smtClean="0">
                <a:solidFill>
                  <a:schemeClr val="tx2"/>
                </a:solidFill>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2391343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609600"/>
            <a:ext cx="7772400" cy="5334000"/>
          </a:xfrm>
        </p:spPr>
        <p:txBody>
          <a:bodyPr/>
          <a:lstStyle/>
          <a:p>
            <a:pPr algn="l"/>
            <a:r>
              <a:rPr lang="en-US" dirty="0" smtClean="0">
                <a:latin typeface="Symbol" pitchFamily="18" charset="2"/>
                <a:cs typeface="Arial" pitchFamily="34" charset="0"/>
              </a:rPr>
              <a:t>·</a:t>
            </a:r>
            <a:r>
              <a:rPr lang="en-US" dirty="0" smtClean="0">
                <a:latin typeface="Symbol" pitchFamily="18" charset="2"/>
                <a:cs typeface="Arial" pitchFamily="34" charset="0"/>
              </a:rPr>
              <a:t>	</a:t>
            </a:r>
            <a:r>
              <a:rPr lang="en-US" dirty="0" smtClean="0">
                <a:latin typeface="Arial" pitchFamily="34" charset="0"/>
                <a:cs typeface="Arial" pitchFamily="34" charset="0"/>
              </a:rPr>
              <a:t>Literally </a:t>
            </a:r>
            <a:r>
              <a:rPr lang="en-US" dirty="0" smtClean="0">
                <a:solidFill>
                  <a:schemeClr val="tx2"/>
                </a:solidFill>
                <a:latin typeface="Lucida Console" pitchFamily="49" charset="0"/>
                <a:cs typeface="Arial" pitchFamily="34" charset="0"/>
              </a:rPr>
              <a:t>α</a:t>
            </a:r>
            <a:r>
              <a:rPr lang="en-US" dirty="0">
                <a:latin typeface="Arial" pitchFamily="34" charset="0"/>
                <a:cs typeface="Arial" pitchFamily="34" charset="0"/>
              </a:rPr>
              <a:t> </a:t>
            </a:r>
            <a:r>
              <a:rPr lang="en-US" dirty="0" smtClean="0">
                <a:latin typeface="Arial" pitchFamily="34" charset="0"/>
                <a:cs typeface="Arial" pitchFamily="34" charset="0"/>
              </a:rPr>
              <a:t>is the probability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you say a result was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significant, but it really just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happened by chance.</a:t>
            </a:r>
            <a:br>
              <a:rPr lang="en-US" dirty="0" smtClean="0">
                <a:latin typeface="Arial" pitchFamily="34" charset="0"/>
                <a:cs typeface="Arial" pitchFamily="34" charset="0"/>
              </a:rPr>
            </a:br>
            <a:r>
              <a:rPr lang="en-US" b="1" i="1" dirty="0">
                <a:latin typeface="Arial" pitchFamily="34" charset="0"/>
                <a:cs typeface="Arial" pitchFamily="34" charset="0"/>
              </a:rPr>
              <a:t/>
            </a:r>
            <a:br>
              <a:rPr lang="en-US" b="1" i="1" dirty="0">
                <a:latin typeface="Arial" pitchFamily="34" charset="0"/>
                <a:cs typeface="Arial" pitchFamily="34" charset="0"/>
              </a:rPr>
            </a:br>
            <a:r>
              <a:rPr lang="en-US" dirty="0">
                <a:latin typeface="Symbol" pitchFamily="18" charset="2"/>
                <a:cs typeface="Arial" pitchFamily="34" charset="0"/>
              </a:rPr>
              <a:t>·	</a:t>
            </a:r>
            <a:r>
              <a:rPr lang="en-US" dirty="0" smtClean="0">
                <a:latin typeface="Arial" pitchFamily="34" charset="0"/>
                <a:cs typeface="Arial" pitchFamily="34" charset="0"/>
              </a:rPr>
              <a:t>It’s the probability we’re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wrong when we say a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result is significant.</a:t>
            </a:r>
            <a:endParaRPr lang="en-US" dirty="0">
              <a:latin typeface="Arial" pitchFamily="34" charset="0"/>
              <a:cs typeface="Arial" pitchFamily="34" charset="0"/>
            </a:endParaRPr>
          </a:p>
        </p:txBody>
      </p:sp>
    </p:spTree>
    <p:extLst>
      <p:ext uri="{BB962C8B-B14F-4D97-AF65-F5344CB8AC3E}">
        <p14:creationId xmlns:p14="http://schemas.microsoft.com/office/powerpoint/2010/main" val="1902943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609600"/>
            <a:ext cx="7772400" cy="5334000"/>
          </a:xfrm>
        </p:spPr>
        <p:txBody>
          <a:bodyPr/>
          <a:lstStyle/>
          <a:p>
            <a:pPr lvl="0" algn="l"/>
            <a:r>
              <a:rPr lang="en-US" dirty="0" smtClean="0">
                <a:latin typeface="Symbol" pitchFamily="18" charset="2"/>
                <a:cs typeface="Arial" pitchFamily="34" charset="0"/>
              </a:rPr>
              <a:t>·	</a:t>
            </a:r>
            <a:r>
              <a:rPr lang="en-US" dirty="0" smtClean="0">
                <a:latin typeface="Arial" pitchFamily="34" charset="0"/>
                <a:cs typeface="Arial" pitchFamily="34" charset="0"/>
              </a:rPr>
              <a:t>We typically want this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number to be as low as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possible.</a:t>
            </a:r>
            <a:br>
              <a:rPr lang="en-US" dirty="0" smtClean="0">
                <a:latin typeface="Arial" pitchFamily="34" charset="0"/>
                <a:cs typeface="Arial" pitchFamily="34" charset="0"/>
              </a:rPr>
            </a:br>
            <a:r>
              <a:rPr lang="en-US" dirty="0" smtClean="0">
                <a:latin typeface="Symbol" pitchFamily="18" charset="2"/>
                <a:cs typeface="Arial" pitchFamily="34" charset="0"/>
              </a:rPr>
              <a:t>·</a:t>
            </a:r>
            <a:r>
              <a:rPr lang="en-US" dirty="0" smtClean="0">
                <a:latin typeface="Symbol" pitchFamily="18" charset="2"/>
                <a:cs typeface="Arial" pitchFamily="34" charset="0"/>
              </a:rPr>
              <a:t>	</a:t>
            </a:r>
            <a:r>
              <a:rPr lang="en-US" dirty="0" smtClean="0">
                <a:latin typeface="Arial" pitchFamily="34" charset="0"/>
                <a:cs typeface="Arial" pitchFamily="34" charset="0"/>
              </a:rPr>
              <a:t>Most common levels are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10% (.01), 5% (.05), and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1% (.01)</a:t>
            </a:r>
            <a:br>
              <a:rPr lang="en-US" dirty="0" smtClean="0">
                <a:latin typeface="Arial" pitchFamily="34" charset="0"/>
                <a:cs typeface="Arial" pitchFamily="34" charset="0"/>
              </a:rPr>
            </a:br>
            <a:r>
              <a:rPr lang="en-US" dirty="0" smtClean="0">
                <a:latin typeface="Symbol" pitchFamily="18" charset="2"/>
                <a:cs typeface="Arial" pitchFamily="34" charset="0"/>
              </a:rPr>
              <a:t>·	</a:t>
            </a:r>
            <a:r>
              <a:rPr lang="en-US" dirty="0" smtClean="0">
                <a:latin typeface="Arial" pitchFamily="34" charset="0"/>
                <a:cs typeface="Arial" pitchFamily="34" charset="0"/>
              </a:rPr>
              <a:t>The more important the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research, the lower the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level of significance</a:t>
            </a:r>
            <a:endParaRPr lang="en-US" dirty="0">
              <a:latin typeface="Arial" pitchFamily="34" charset="0"/>
              <a:cs typeface="Arial" pitchFamily="34" charset="0"/>
            </a:endParaRPr>
          </a:p>
        </p:txBody>
      </p:sp>
    </p:spTree>
    <p:extLst>
      <p:ext uri="{BB962C8B-B14F-4D97-AF65-F5344CB8AC3E}">
        <p14:creationId xmlns:p14="http://schemas.microsoft.com/office/powerpoint/2010/main" val="4212905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609600"/>
            <a:ext cx="7772400" cy="5410200"/>
          </a:xfrm>
        </p:spPr>
        <p:txBody>
          <a:bodyPr/>
          <a:lstStyle/>
          <a:p>
            <a:pPr algn="l"/>
            <a:r>
              <a:rPr lang="en-US" b="1" dirty="0" smtClean="0">
                <a:latin typeface="Arial" pitchFamily="34" charset="0"/>
                <a:cs typeface="Times New Roman" pitchFamily="18" charset="0"/>
              </a:rPr>
              <a:t>What happens when we do a hypothesis test?</a:t>
            </a:r>
            <a:br>
              <a:rPr lang="en-US" b="1" dirty="0" smtClean="0">
                <a:latin typeface="Arial" pitchFamily="34" charset="0"/>
                <a:cs typeface="Times New Roman" pitchFamily="18" charset="0"/>
              </a:rPr>
            </a:br>
            <a:r>
              <a:rPr lang="en-US" dirty="0" smtClean="0">
                <a:latin typeface="Arial" pitchFamily="34" charset="0"/>
                <a:cs typeface="Times New Roman" pitchFamily="18" charset="0"/>
              </a:rPr>
              <a:t/>
            </a:r>
            <a:br>
              <a:rPr lang="en-US" dirty="0" smtClean="0">
                <a:latin typeface="Arial" pitchFamily="34" charset="0"/>
                <a:cs typeface="Times New Roman" pitchFamily="18" charset="0"/>
              </a:rPr>
            </a:br>
            <a:r>
              <a:rPr lang="en-US" dirty="0" smtClean="0">
                <a:latin typeface="Symbol" pitchFamily="18" charset="2"/>
                <a:cs typeface="Times New Roman" pitchFamily="18" charset="0"/>
              </a:rPr>
              <a:t>·	</a:t>
            </a:r>
            <a:r>
              <a:rPr lang="en-US" dirty="0" smtClean="0">
                <a:latin typeface="Arial" pitchFamily="34" charset="0"/>
                <a:cs typeface="Times New Roman" pitchFamily="18" charset="0"/>
              </a:rPr>
              <a:t>We will compare our </a:t>
            </a:r>
            <a:br>
              <a:rPr lang="en-US" dirty="0" smtClean="0">
                <a:latin typeface="Arial" pitchFamily="34" charset="0"/>
                <a:cs typeface="Times New Roman" pitchFamily="18" charset="0"/>
              </a:rPr>
            </a:br>
            <a:r>
              <a:rPr lang="en-US" dirty="0">
                <a:latin typeface="Arial" pitchFamily="34" charset="0"/>
                <a:cs typeface="Times New Roman" pitchFamily="18" charset="0"/>
              </a:rPr>
              <a:t>	</a:t>
            </a:r>
            <a:r>
              <a:rPr lang="en-US" dirty="0" smtClean="0">
                <a:latin typeface="Arial" pitchFamily="34" charset="0"/>
                <a:cs typeface="Times New Roman" pitchFamily="18" charset="0"/>
              </a:rPr>
              <a:t>result with all the possible </a:t>
            </a:r>
            <a:br>
              <a:rPr lang="en-US" dirty="0" smtClean="0">
                <a:latin typeface="Arial" pitchFamily="34" charset="0"/>
                <a:cs typeface="Times New Roman" pitchFamily="18" charset="0"/>
              </a:rPr>
            </a:br>
            <a:r>
              <a:rPr lang="en-US" dirty="0">
                <a:latin typeface="Arial" pitchFamily="34" charset="0"/>
                <a:cs typeface="Times New Roman" pitchFamily="18" charset="0"/>
              </a:rPr>
              <a:t>	</a:t>
            </a:r>
            <a:r>
              <a:rPr lang="en-US" dirty="0" smtClean="0">
                <a:latin typeface="Arial" pitchFamily="34" charset="0"/>
                <a:cs typeface="Times New Roman" pitchFamily="18" charset="0"/>
              </a:rPr>
              <a:t>results of every possible </a:t>
            </a:r>
            <a:br>
              <a:rPr lang="en-US" dirty="0" smtClean="0">
                <a:latin typeface="Arial" pitchFamily="34" charset="0"/>
                <a:cs typeface="Times New Roman" pitchFamily="18" charset="0"/>
              </a:rPr>
            </a:br>
            <a:r>
              <a:rPr lang="en-US" dirty="0">
                <a:latin typeface="Arial" pitchFamily="34" charset="0"/>
                <a:cs typeface="Times New Roman" pitchFamily="18" charset="0"/>
              </a:rPr>
              <a:t>	</a:t>
            </a:r>
            <a:r>
              <a:rPr lang="en-US" dirty="0" smtClean="0">
                <a:latin typeface="Arial" pitchFamily="34" charset="0"/>
                <a:cs typeface="Times New Roman" pitchFamily="18" charset="0"/>
              </a:rPr>
              <a:t>sample (the sampling </a:t>
            </a:r>
            <a:br>
              <a:rPr lang="en-US" dirty="0" smtClean="0">
                <a:latin typeface="Arial" pitchFamily="34" charset="0"/>
                <a:cs typeface="Times New Roman" pitchFamily="18" charset="0"/>
              </a:rPr>
            </a:br>
            <a:r>
              <a:rPr lang="en-US" dirty="0">
                <a:latin typeface="Arial" pitchFamily="34" charset="0"/>
                <a:cs typeface="Times New Roman" pitchFamily="18" charset="0"/>
              </a:rPr>
              <a:t>	</a:t>
            </a:r>
            <a:r>
              <a:rPr lang="en-US" dirty="0" smtClean="0">
                <a:latin typeface="Arial" pitchFamily="34" charset="0"/>
                <a:cs typeface="Times New Roman" pitchFamily="18" charset="0"/>
              </a:rPr>
              <a:t>distribution).</a:t>
            </a:r>
            <a:endParaRPr lang="en-US" dirty="0">
              <a:latin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609600"/>
            <a:ext cx="7772400" cy="5486400"/>
          </a:xfrm>
        </p:spPr>
        <p:txBody>
          <a:bodyPr/>
          <a:lstStyle/>
          <a:p>
            <a:pPr algn="l"/>
            <a:r>
              <a:rPr lang="en-US" dirty="0">
                <a:latin typeface="Arial" pitchFamily="34" charset="0"/>
                <a:cs typeface="Times New Roman" pitchFamily="18" charset="0"/>
              </a:rPr>
              <a:t>The result will be significant if it is big enough that it is out in the tail of the normal curve, beyond almost all of the results that might have happened </a:t>
            </a:r>
            <a:r>
              <a:rPr lang="en-US" dirty="0" smtClean="0">
                <a:latin typeface="Arial" pitchFamily="34" charset="0"/>
                <a:cs typeface="Times New Roman" pitchFamily="18" charset="0"/>
              </a:rPr>
              <a:t>by chance due </a:t>
            </a:r>
            <a:r>
              <a:rPr lang="en-US" dirty="0">
                <a:latin typeface="Arial" pitchFamily="34" charset="0"/>
                <a:cs typeface="Times New Roman" pitchFamily="18" charset="0"/>
              </a:rPr>
              <a:t>to sampling error.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609600"/>
            <a:ext cx="7772400" cy="5486400"/>
          </a:xfrm>
        </p:spPr>
        <p:txBody>
          <a:bodyPr/>
          <a:lstStyle/>
          <a:p>
            <a:pPr algn="l"/>
            <a:r>
              <a:rPr lang="en-US">
                <a:latin typeface="Wingdings" pitchFamily="2" charset="2"/>
                <a:cs typeface="Times New Roman" pitchFamily="18" charset="0"/>
              </a:rPr>
              <a:t> </a:t>
            </a:r>
            <a:endParaRPr lang="en-US">
              <a:latin typeface="Arial" pitchFamily="34" charset="0"/>
              <a:cs typeface="Times New Roman" pitchFamily="18" charset="0"/>
            </a:endParaRPr>
          </a:p>
        </p:txBody>
      </p:sp>
      <p:pic>
        <p:nvPicPr>
          <p:cNvPr id="20484" name="Picture 4" descr="C:\WINDOWS\Desktop\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1225550"/>
            <a:ext cx="5238750" cy="4406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609600"/>
            <a:ext cx="7772400" cy="5334000"/>
          </a:xfrm>
        </p:spPr>
        <p:txBody>
          <a:bodyPr/>
          <a:lstStyle/>
          <a:p>
            <a:pPr algn="l"/>
            <a:r>
              <a:rPr lang="en-US" dirty="0">
                <a:latin typeface="Symbol" pitchFamily="18" charset="2"/>
                <a:cs typeface="Arial" pitchFamily="34" charset="0"/>
              </a:rPr>
              <a:t>·	</a:t>
            </a:r>
            <a:r>
              <a:rPr lang="en-US" dirty="0" smtClean="0">
                <a:latin typeface="Arial" pitchFamily="34" charset="0"/>
                <a:cs typeface="Arial" pitchFamily="34" charset="0"/>
              </a:rPr>
              <a:t>Remember </a:t>
            </a:r>
            <a:r>
              <a:rPr lang="en-US" b="1" i="1" dirty="0" smtClean="0">
                <a:latin typeface="Arial" pitchFamily="34" charset="0"/>
                <a:cs typeface="Arial" pitchFamily="34" charset="0"/>
              </a:rPr>
              <a:t>significant</a:t>
            </a:r>
            <a:r>
              <a:rPr lang="en-US" dirty="0" smtClean="0">
                <a:latin typeface="Arial" pitchFamily="34" charset="0"/>
                <a:cs typeface="Arial" pitchFamily="34" charset="0"/>
              </a:rPr>
              <a:t>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meant a result didn’t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happen by chance.</a:t>
            </a:r>
            <a:br>
              <a:rPr lang="en-US" dirty="0" smtClean="0">
                <a:latin typeface="Arial" pitchFamily="34" charset="0"/>
                <a:cs typeface="Arial" pitchFamily="34" charset="0"/>
              </a:rPr>
            </a:br>
            <a:r>
              <a:rPr lang="en-US" dirty="0">
                <a:latin typeface="Arial" pitchFamily="34" charset="0"/>
                <a:cs typeface="Arial" pitchFamily="34" charset="0"/>
              </a:rPr>
              <a:t/>
            </a:r>
            <a:br>
              <a:rPr lang="en-US" dirty="0">
                <a:latin typeface="Arial" pitchFamily="34" charset="0"/>
                <a:cs typeface="Arial" pitchFamily="34" charset="0"/>
              </a:rPr>
            </a:br>
            <a:r>
              <a:rPr lang="en-US" dirty="0">
                <a:latin typeface="Symbol" pitchFamily="18" charset="2"/>
                <a:cs typeface="Arial" pitchFamily="34" charset="0"/>
              </a:rPr>
              <a:t>·	</a:t>
            </a:r>
            <a:r>
              <a:rPr lang="en-US" dirty="0" smtClean="0">
                <a:latin typeface="Arial" pitchFamily="34" charset="0"/>
                <a:cs typeface="Arial" pitchFamily="34" charset="0"/>
              </a:rPr>
              <a:t>One of the most common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questions in statistics is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whether or not results are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significant.</a:t>
            </a:r>
            <a:endParaRPr lang="en-US" dirty="0">
              <a:latin typeface="Arial" pitchFamily="34" charset="0"/>
              <a:cs typeface="Arial" pitchFamily="34" charset="0"/>
            </a:endParaRPr>
          </a:p>
        </p:txBody>
      </p:sp>
    </p:spTree>
    <p:extLst>
      <p:ext uri="{BB962C8B-B14F-4D97-AF65-F5344CB8AC3E}">
        <p14:creationId xmlns:p14="http://schemas.microsoft.com/office/powerpoint/2010/main" val="16200379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609600"/>
            <a:ext cx="7772400" cy="5334000"/>
          </a:xfrm>
        </p:spPr>
        <p:txBody>
          <a:bodyPr/>
          <a:lstStyle/>
          <a:p>
            <a:pPr algn="l"/>
            <a:r>
              <a:rPr lang="en-US" b="1" i="1" u="sng" dirty="0" smtClean="0">
                <a:latin typeface="Arial" pitchFamily="34" charset="0"/>
                <a:cs typeface="Arial" pitchFamily="34" charset="0"/>
              </a:rPr>
              <a:t>Steps for a Hypothesis Test:</a:t>
            </a:r>
            <a:br>
              <a:rPr lang="en-US" b="1" i="1" u="sng" dirty="0" smtClean="0">
                <a:latin typeface="Arial" pitchFamily="34" charset="0"/>
                <a:cs typeface="Arial" pitchFamily="34" charset="0"/>
              </a:rPr>
            </a:br>
            <a:r>
              <a:rPr lang="en-US" b="1" i="1" u="sng" dirty="0" smtClean="0">
                <a:latin typeface="Arial" pitchFamily="34" charset="0"/>
                <a:cs typeface="Arial" pitchFamily="34" charset="0"/>
              </a:rPr>
              <a:t/>
            </a:r>
            <a:br>
              <a:rPr lang="en-US" b="1" i="1" u="sng" dirty="0" smtClean="0">
                <a:latin typeface="Arial" pitchFamily="34" charset="0"/>
                <a:cs typeface="Arial" pitchFamily="34" charset="0"/>
              </a:rPr>
            </a:br>
            <a:r>
              <a:rPr lang="en-US" dirty="0" smtClean="0">
                <a:solidFill>
                  <a:schemeClr val="tx2"/>
                </a:solidFill>
                <a:latin typeface="Arial" pitchFamily="34" charset="0"/>
                <a:cs typeface="Arial" pitchFamily="34" charset="0"/>
              </a:rPr>
              <a:t>There </a:t>
            </a:r>
            <a:r>
              <a:rPr lang="en-US" dirty="0">
                <a:solidFill>
                  <a:schemeClr val="tx2"/>
                </a:solidFill>
                <a:latin typeface="Arial" pitchFamily="34" charset="0"/>
                <a:cs typeface="Arial" pitchFamily="34" charset="0"/>
              </a:rPr>
              <a:t>are several possible ways to do a hypothesis test. </a:t>
            </a:r>
            <a:r>
              <a:rPr lang="en-US" b="1" i="1" dirty="0">
                <a:solidFill>
                  <a:schemeClr val="tx2"/>
                </a:solidFill>
                <a:latin typeface="Arial" pitchFamily="34" charset="0"/>
                <a:cs typeface="Arial" pitchFamily="34" charset="0"/>
              </a:rPr>
              <a:t/>
            </a:r>
            <a:br>
              <a:rPr lang="en-US" b="1" i="1" dirty="0">
                <a:solidFill>
                  <a:schemeClr val="tx2"/>
                </a:solidFill>
                <a:latin typeface="Arial" pitchFamily="34" charset="0"/>
                <a:cs typeface="Arial" pitchFamily="34" charset="0"/>
              </a:rPr>
            </a:br>
            <a:r>
              <a:rPr lang="en-US" dirty="0">
                <a:solidFill>
                  <a:schemeClr val="tx2"/>
                </a:solidFill>
                <a:latin typeface="Arial" pitchFamily="34" charset="0"/>
                <a:cs typeface="Arial" pitchFamily="34" charset="0"/>
              </a:rPr>
              <a:t> </a:t>
            </a:r>
            <a:r>
              <a:rPr lang="en-US" b="1" i="1" dirty="0">
                <a:solidFill>
                  <a:schemeClr val="tx2"/>
                </a:solidFill>
                <a:latin typeface="Arial" pitchFamily="34" charset="0"/>
                <a:cs typeface="Arial" pitchFamily="34" charset="0"/>
              </a:rPr>
              <a:t/>
            </a:r>
            <a:br>
              <a:rPr lang="en-US" b="1" i="1" dirty="0">
                <a:solidFill>
                  <a:schemeClr val="tx2"/>
                </a:solidFill>
                <a:latin typeface="Arial" pitchFamily="34" charset="0"/>
                <a:cs typeface="Arial" pitchFamily="34" charset="0"/>
              </a:rPr>
            </a:br>
            <a:r>
              <a:rPr lang="en-US" dirty="0">
                <a:solidFill>
                  <a:schemeClr val="tx2"/>
                </a:solidFill>
                <a:latin typeface="Arial" pitchFamily="34" charset="0"/>
                <a:cs typeface="Arial" pitchFamily="34" charset="0"/>
              </a:rPr>
              <a:t>We will </a:t>
            </a:r>
            <a:r>
              <a:rPr lang="en-US" dirty="0" smtClean="0">
                <a:solidFill>
                  <a:schemeClr val="tx2"/>
                </a:solidFill>
                <a:latin typeface="Arial" pitchFamily="34" charset="0"/>
                <a:cs typeface="Arial" pitchFamily="34" charset="0"/>
              </a:rPr>
              <a:t>primarily focus </a:t>
            </a:r>
            <a:r>
              <a:rPr lang="en-US" dirty="0">
                <a:solidFill>
                  <a:schemeClr val="tx2"/>
                </a:solidFill>
                <a:latin typeface="Arial" pitchFamily="34" charset="0"/>
                <a:cs typeface="Arial" pitchFamily="34" charset="0"/>
              </a:rPr>
              <a:t>on what is called the classical hypothesis testing method</a:t>
            </a:r>
            <a:r>
              <a:rPr lang="en-US" dirty="0" smtClean="0">
                <a:solidFill>
                  <a:schemeClr val="tx2"/>
                </a:solidFill>
                <a:latin typeface="Arial" pitchFamily="34" charset="0"/>
                <a:cs typeface="Arial" pitchFamily="34" charset="0"/>
              </a:rPr>
              <a:t>.</a:t>
            </a:r>
            <a:endParaRPr lang="en-US" b="1" i="1" u="sng" dirty="0">
              <a:latin typeface="Arial" pitchFamily="34" charset="0"/>
              <a:cs typeface="Arial" pitchFamily="34" charset="0"/>
            </a:endParaRPr>
          </a:p>
        </p:txBody>
      </p:sp>
    </p:spTree>
    <p:extLst>
      <p:ext uri="{BB962C8B-B14F-4D97-AF65-F5344CB8AC3E}">
        <p14:creationId xmlns:p14="http://schemas.microsoft.com/office/powerpoint/2010/main" val="3513632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609600"/>
            <a:ext cx="7772400" cy="5334000"/>
          </a:xfrm>
        </p:spPr>
        <p:txBody>
          <a:bodyPr/>
          <a:lstStyle/>
          <a:p>
            <a:pPr algn="l"/>
            <a:r>
              <a:rPr lang="en-US" b="1" i="1" u="sng" dirty="0" smtClean="0">
                <a:latin typeface="Arial" pitchFamily="34" charset="0"/>
                <a:cs typeface="Arial" pitchFamily="34" charset="0"/>
              </a:rPr>
              <a:t>Steps for a Hypothesis Test:</a:t>
            </a:r>
            <a:br>
              <a:rPr lang="en-US" b="1" i="1" u="sng" dirty="0" smtClean="0">
                <a:latin typeface="Arial" pitchFamily="34" charset="0"/>
                <a:cs typeface="Arial" pitchFamily="34" charset="0"/>
              </a:rPr>
            </a:br>
            <a:r>
              <a:rPr lang="en-US" b="1" i="1" u="sng" dirty="0" smtClean="0">
                <a:latin typeface="Arial" pitchFamily="34" charset="0"/>
                <a:cs typeface="Arial" pitchFamily="34" charset="0"/>
              </a:rPr>
              <a:t/>
            </a:r>
            <a:br>
              <a:rPr lang="en-US" b="1" i="1" u="sng" dirty="0" smtClean="0">
                <a:latin typeface="Arial" pitchFamily="34" charset="0"/>
                <a:cs typeface="Arial" pitchFamily="34" charset="0"/>
              </a:rPr>
            </a:br>
            <a:r>
              <a:rPr lang="en-US" dirty="0" smtClean="0">
                <a:solidFill>
                  <a:schemeClr val="tx2"/>
                </a:solidFill>
                <a:latin typeface="Arial" pitchFamily="34" charset="0"/>
                <a:cs typeface="Arial" pitchFamily="34" charset="0"/>
              </a:rPr>
              <a:t>There </a:t>
            </a:r>
            <a:r>
              <a:rPr lang="en-US" dirty="0">
                <a:solidFill>
                  <a:schemeClr val="tx2"/>
                </a:solidFill>
                <a:latin typeface="Arial" pitchFamily="34" charset="0"/>
                <a:cs typeface="Arial" pitchFamily="34" charset="0"/>
              </a:rPr>
              <a:t>are several possible ways to do a hypothesis test. </a:t>
            </a:r>
            <a:r>
              <a:rPr lang="en-US" b="1" i="1" dirty="0">
                <a:solidFill>
                  <a:schemeClr val="tx2"/>
                </a:solidFill>
                <a:latin typeface="Arial" pitchFamily="34" charset="0"/>
                <a:cs typeface="Arial" pitchFamily="34" charset="0"/>
              </a:rPr>
              <a:t/>
            </a:r>
            <a:br>
              <a:rPr lang="en-US" b="1" i="1" dirty="0">
                <a:solidFill>
                  <a:schemeClr val="tx2"/>
                </a:solidFill>
                <a:latin typeface="Arial" pitchFamily="34" charset="0"/>
                <a:cs typeface="Arial" pitchFamily="34" charset="0"/>
              </a:rPr>
            </a:br>
            <a:r>
              <a:rPr lang="en-US" dirty="0">
                <a:solidFill>
                  <a:schemeClr val="tx2"/>
                </a:solidFill>
                <a:latin typeface="Arial" pitchFamily="34" charset="0"/>
                <a:cs typeface="Arial" pitchFamily="34" charset="0"/>
              </a:rPr>
              <a:t> </a:t>
            </a:r>
            <a:r>
              <a:rPr lang="en-US" b="1" i="1" dirty="0">
                <a:solidFill>
                  <a:schemeClr val="tx2"/>
                </a:solidFill>
                <a:latin typeface="Arial" pitchFamily="34" charset="0"/>
                <a:cs typeface="Arial" pitchFamily="34" charset="0"/>
              </a:rPr>
              <a:t/>
            </a:r>
            <a:br>
              <a:rPr lang="en-US" b="1" i="1" dirty="0">
                <a:solidFill>
                  <a:schemeClr val="tx2"/>
                </a:solidFill>
                <a:latin typeface="Arial" pitchFamily="34" charset="0"/>
                <a:cs typeface="Arial" pitchFamily="34" charset="0"/>
              </a:rPr>
            </a:br>
            <a:r>
              <a:rPr lang="en-US" dirty="0">
                <a:solidFill>
                  <a:schemeClr val="tx2"/>
                </a:solidFill>
                <a:latin typeface="Arial" pitchFamily="34" charset="0"/>
                <a:cs typeface="Arial" pitchFamily="34" charset="0"/>
              </a:rPr>
              <a:t>We will </a:t>
            </a:r>
            <a:r>
              <a:rPr lang="en-US" dirty="0" smtClean="0">
                <a:solidFill>
                  <a:schemeClr val="tx2"/>
                </a:solidFill>
                <a:latin typeface="Arial" pitchFamily="34" charset="0"/>
                <a:cs typeface="Arial" pitchFamily="34" charset="0"/>
              </a:rPr>
              <a:t>primarily focus </a:t>
            </a:r>
            <a:r>
              <a:rPr lang="en-US" dirty="0">
                <a:solidFill>
                  <a:schemeClr val="tx2"/>
                </a:solidFill>
                <a:latin typeface="Arial" pitchFamily="34" charset="0"/>
                <a:cs typeface="Arial" pitchFamily="34" charset="0"/>
              </a:rPr>
              <a:t>on what is called the classical hypothesis testing method</a:t>
            </a:r>
            <a:r>
              <a:rPr lang="en-US" dirty="0" smtClean="0">
                <a:solidFill>
                  <a:schemeClr val="tx2"/>
                </a:solidFill>
                <a:latin typeface="Arial" pitchFamily="34" charset="0"/>
                <a:cs typeface="Arial" pitchFamily="34" charset="0"/>
              </a:rPr>
              <a:t>.</a:t>
            </a:r>
            <a:endParaRPr lang="en-US" b="1" i="1" u="sng" dirty="0">
              <a:latin typeface="Arial" pitchFamily="34" charset="0"/>
              <a:cs typeface="Arial" pitchFamily="34" charset="0"/>
            </a:endParaRPr>
          </a:p>
        </p:txBody>
      </p:sp>
    </p:spTree>
    <p:extLst>
      <p:ext uri="{BB962C8B-B14F-4D97-AF65-F5344CB8AC3E}">
        <p14:creationId xmlns:p14="http://schemas.microsoft.com/office/powerpoint/2010/main" val="1134846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609600"/>
            <a:ext cx="7772400" cy="5334000"/>
          </a:xfrm>
        </p:spPr>
        <p:txBody>
          <a:bodyPr/>
          <a:lstStyle/>
          <a:p>
            <a:pPr algn="l"/>
            <a:r>
              <a:rPr lang="en-US" dirty="0" smtClean="0">
                <a:latin typeface="Arial" pitchFamily="34" charset="0"/>
                <a:cs typeface="Arial" pitchFamily="34" charset="0"/>
              </a:rPr>
              <a:t>The basic idea is that we will find a cut-off line (using a table) and see which side of the cut-off line (significant or not significant) our results are on.</a:t>
            </a:r>
            <a:endParaRPr lang="en-US" dirty="0">
              <a:latin typeface="Arial" pitchFamily="34" charset="0"/>
              <a:cs typeface="Arial" pitchFamily="34" charset="0"/>
            </a:endParaRPr>
          </a:p>
        </p:txBody>
      </p:sp>
    </p:spTree>
    <p:extLst>
      <p:ext uri="{BB962C8B-B14F-4D97-AF65-F5344CB8AC3E}">
        <p14:creationId xmlns:p14="http://schemas.microsoft.com/office/powerpoint/2010/main" val="1134846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609600"/>
            <a:ext cx="7772400" cy="5334000"/>
          </a:xfrm>
        </p:spPr>
        <p:txBody>
          <a:bodyPr/>
          <a:lstStyle/>
          <a:p>
            <a:pPr algn="l"/>
            <a:r>
              <a:rPr lang="en-US" u="sng" dirty="0">
                <a:latin typeface="Arial" pitchFamily="34" charset="0"/>
                <a:cs typeface="Arial" pitchFamily="34" charset="0"/>
              </a:rPr>
              <a:t>BEFORE THE TEST</a:t>
            </a:r>
            <a:r>
              <a:rPr lang="en-US" u="sng" dirty="0" smtClean="0">
                <a:latin typeface="Arial" pitchFamily="34" charset="0"/>
                <a:cs typeface="Arial" pitchFamily="34" charset="0"/>
              </a:rPr>
              <a:t>:</a:t>
            </a:r>
            <a:br>
              <a:rPr lang="en-US" u="sng" dirty="0" smtClean="0">
                <a:latin typeface="Arial" pitchFamily="34" charset="0"/>
                <a:cs typeface="Arial" pitchFamily="34" charset="0"/>
              </a:rPr>
            </a:br>
            <a:r>
              <a:rPr lang="en-US" dirty="0">
                <a:solidFill>
                  <a:schemeClr val="tx2"/>
                </a:solidFill>
                <a:latin typeface="Arial" pitchFamily="34" charset="0"/>
                <a:cs typeface="Arial" pitchFamily="34" charset="0"/>
              </a:rPr>
              <a:t>In book and test problems, these steps are often already done for you.  You can also often do them in your head, but not actually write anything down</a:t>
            </a:r>
            <a:r>
              <a:rPr lang="en-US" dirty="0" smtClean="0">
                <a:solidFill>
                  <a:schemeClr val="tx2"/>
                </a:solidFill>
                <a:latin typeface="Arial" pitchFamily="34" charset="0"/>
                <a:cs typeface="Arial" pitchFamily="34" charset="0"/>
              </a:rPr>
              <a:t>.</a:t>
            </a:r>
            <a:endParaRPr lang="en-US" u="sn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609600"/>
            <a:ext cx="7772400" cy="5257800"/>
          </a:xfrm>
        </p:spPr>
        <p:txBody>
          <a:bodyPr/>
          <a:lstStyle/>
          <a:p>
            <a:pPr marL="838200" indent="-838200" algn="l">
              <a:buFontTx/>
              <a:buAutoNum type="arabicPeriod"/>
            </a:pPr>
            <a:r>
              <a:rPr lang="en-US">
                <a:latin typeface="Arial" pitchFamily="34" charset="0"/>
                <a:cs typeface="Arial" pitchFamily="34" charset="0"/>
              </a:rPr>
              <a:t>Define the problem.</a:t>
            </a:r>
            <a:br>
              <a:rPr lang="en-US">
                <a:latin typeface="Arial" pitchFamily="34" charset="0"/>
                <a:cs typeface="Arial" pitchFamily="34" charset="0"/>
              </a:rPr>
            </a:br>
            <a:r>
              <a:rPr lang="en-US">
                <a:latin typeface="Arial" pitchFamily="34" charset="0"/>
                <a:cs typeface="Arial" pitchFamily="34" charset="0"/>
              </a:rPr>
              <a:t/>
            </a:r>
            <a:br>
              <a:rPr lang="en-US">
                <a:latin typeface="Arial" pitchFamily="34" charset="0"/>
                <a:cs typeface="Arial" pitchFamily="34" charset="0"/>
              </a:rPr>
            </a:br>
            <a:r>
              <a:rPr lang="en-US">
                <a:latin typeface="Wingdings" pitchFamily="2" charset="2"/>
                <a:cs typeface="Arial" pitchFamily="34" charset="0"/>
              </a:rPr>
              <a:t>	p	</a:t>
            </a:r>
            <a:r>
              <a:rPr lang="en-US">
                <a:latin typeface="Arial" pitchFamily="34" charset="0"/>
                <a:cs typeface="Arial" pitchFamily="34" charset="0"/>
              </a:rPr>
              <a:t>Carefully read through 		things or gather data.</a:t>
            </a:r>
            <a:br>
              <a:rPr lang="en-US">
                <a:latin typeface="Arial" pitchFamily="34" charset="0"/>
                <a:cs typeface="Arial" pitchFamily="34" charset="0"/>
              </a:rPr>
            </a:br>
            <a:r>
              <a:rPr lang="en-US">
                <a:latin typeface="Wingdings" pitchFamily="2" charset="2"/>
                <a:cs typeface="Arial" pitchFamily="34" charset="0"/>
              </a:rPr>
              <a:t>	p	</a:t>
            </a:r>
            <a:r>
              <a:rPr lang="en-US">
                <a:latin typeface="Arial" pitchFamily="34" charset="0"/>
                <a:cs typeface="Arial" pitchFamily="34" charset="0"/>
              </a:rPr>
              <a:t>Make sure you 				understand the 				question that is asked.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609600"/>
            <a:ext cx="7772400" cy="5029200"/>
          </a:xfrm>
        </p:spPr>
        <p:txBody>
          <a:bodyPr/>
          <a:lstStyle/>
          <a:p>
            <a:pPr algn="l"/>
            <a:r>
              <a:rPr lang="en-US">
                <a:latin typeface="Wingdings" pitchFamily="2" charset="2"/>
                <a:cs typeface="Times New Roman" pitchFamily="18" charset="0"/>
              </a:rPr>
              <a:t>	p	</a:t>
            </a:r>
            <a:r>
              <a:rPr lang="en-US">
                <a:latin typeface="Arial" pitchFamily="34" charset="0"/>
                <a:cs typeface="Times New Roman" pitchFamily="18" charset="0"/>
              </a:rPr>
              <a:t>Calculate all necessary 		variables for the 				problem.</a:t>
            </a:r>
            <a:br>
              <a:rPr lang="en-US">
                <a:latin typeface="Arial" pitchFamily="34" charset="0"/>
                <a:cs typeface="Times New Roman" pitchFamily="18" charset="0"/>
              </a:rPr>
            </a:br>
            <a:r>
              <a:rPr lang="en-US">
                <a:latin typeface="Wingdings" pitchFamily="2" charset="2"/>
                <a:cs typeface="Times New Roman" pitchFamily="18" charset="0"/>
              </a:rPr>
              <a:t>	p	</a:t>
            </a:r>
            <a:r>
              <a:rPr lang="en-US">
                <a:latin typeface="Arial" pitchFamily="34" charset="0"/>
                <a:cs typeface="Times New Roman" pitchFamily="18" charset="0"/>
              </a:rPr>
              <a:t>Determine the 				appropriate test.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609600"/>
            <a:ext cx="7772400" cy="5029200"/>
          </a:xfrm>
        </p:spPr>
        <p:txBody>
          <a:bodyPr/>
          <a:lstStyle/>
          <a:p>
            <a:pPr algn="l"/>
            <a:r>
              <a:rPr lang="en-US">
                <a:latin typeface="Arial" pitchFamily="34" charset="0"/>
                <a:cs typeface="Times New Roman" pitchFamily="18" charset="0"/>
              </a:rPr>
              <a:t>2.  Find the hypotheses.</a:t>
            </a:r>
            <a:br>
              <a:rPr lang="en-US">
                <a:latin typeface="Arial" pitchFamily="34" charset="0"/>
                <a:cs typeface="Times New Roman" pitchFamily="18" charset="0"/>
              </a:rPr>
            </a:br>
            <a:r>
              <a:rPr lang="en-US">
                <a:latin typeface="Wingdings" pitchFamily="2" charset="2"/>
                <a:cs typeface="Times New Roman" pitchFamily="18" charset="0"/>
              </a:rPr>
              <a:t>	</a:t>
            </a:r>
            <a:r>
              <a:rPr lang="en-US" b="1">
                <a:latin typeface="Arial" pitchFamily="34" charset="0"/>
                <a:cs typeface="Times New Roman" pitchFamily="18" charset="0"/>
              </a:rPr>
              <a:t>H</a:t>
            </a:r>
            <a:r>
              <a:rPr lang="en-US" b="1" baseline="-30000">
                <a:latin typeface="Arial" pitchFamily="34" charset="0"/>
                <a:cs typeface="Times New Roman" pitchFamily="18" charset="0"/>
              </a:rPr>
              <a:t>1</a:t>
            </a:r>
            <a:r>
              <a:rPr lang="en-US">
                <a:latin typeface="Arial" pitchFamily="34" charset="0"/>
                <a:cs typeface="Times New Roman" pitchFamily="18" charset="0"/>
              </a:rPr>
              <a:t>:  ALTERNATIVE 				HYPOTHESIS = 				significant difference</a:t>
            </a:r>
            <a:br>
              <a:rPr lang="en-US">
                <a:latin typeface="Arial" pitchFamily="34" charset="0"/>
                <a:cs typeface="Times New Roman" pitchFamily="18" charset="0"/>
              </a:rPr>
            </a:br>
            <a:r>
              <a:rPr lang="en-US">
                <a:latin typeface="Arial" pitchFamily="34" charset="0"/>
                <a:cs typeface="Times New Roman" pitchFamily="18" charset="0"/>
              </a:rPr>
              <a:t>	</a:t>
            </a:r>
            <a:r>
              <a:rPr lang="en-US" b="1">
                <a:latin typeface="Arial" pitchFamily="34" charset="0"/>
                <a:cs typeface="Times New Roman" pitchFamily="18" charset="0"/>
              </a:rPr>
              <a:t>H</a:t>
            </a:r>
            <a:r>
              <a:rPr lang="en-US" b="1" baseline="-30000">
                <a:latin typeface="Arial" pitchFamily="34" charset="0"/>
                <a:cs typeface="Times New Roman" pitchFamily="18" charset="0"/>
              </a:rPr>
              <a:t>0</a:t>
            </a:r>
            <a:r>
              <a:rPr lang="en-US">
                <a:latin typeface="Arial" pitchFamily="34" charset="0"/>
                <a:cs typeface="Times New Roman" pitchFamily="18" charset="0"/>
              </a:rPr>
              <a:t>:  NULL HYPOTHESIS 		= result is not 					significant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609600"/>
            <a:ext cx="7772400" cy="5257800"/>
          </a:xfrm>
        </p:spPr>
        <p:txBody>
          <a:bodyPr/>
          <a:lstStyle/>
          <a:p>
            <a:pPr lvl="2" algn="l"/>
            <a:r>
              <a:rPr lang="en-US" dirty="0">
                <a:latin typeface="Arial" pitchFamily="34" charset="0"/>
                <a:cs typeface="Times New Roman" pitchFamily="18" charset="0"/>
              </a:rPr>
              <a:t>3.  	Determine level of 	significance (</a:t>
            </a:r>
            <a:r>
              <a:rPr lang="en-US" dirty="0">
                <a:latin typeface="Lucida Console" pitchFamily="49" charset="0"/>
                <a:cs typeface="Times New Roman" pitchFamily="18" charset="0"/>
                <a:sym typeface="Symbol" pitchFamily="18" charset="2"/>
              </a:rPr>
              <a:t></a:t>
            </a:r>
            <a:r>
              <a:rPr lang="en-US" dirty="0">
                <a:latin typeface="Arial" pitchFamily="34" charset="0"/>
                <a:cs typeface="Times New Roman" pitchFamily="18" charset="0"/>
              </a:rPr>
              <a:t>).</a:t>
            </a:r>
            <a:br>
              <a:rPr lang="en-US" dirty="0">
                <a:latin typeface="Arial" pitchFamily="34" charset="0"/>
                <a:cs typeface="Times New Roman" pitchFamily="18" charset="0"/>
              </a:rPr>
            </a:br>
            <a:r>
              <a:rPr lang="en-US" dirty="0">
                <a:latin typeface="Arial" pitchFamily="34" charset="0"/>
                <a:cs typeface="Times New Roman" pitchFamily="18" charset="0"/>
              </a:rPr>
              <a:t>	</a:t>
            </a:r>
            <a:r>
              <a:rPr lang="en-US" dirty="0">
                <a:latin typeface="Wingdings" pitchFamily="2" charset="2"/>
                <a:cs typeface="Times New Roman" pitchFamily="18" charset="0"/>
              </a:rPr>
              <a:t>p	</a:t>
            </a:r>
            <a:r>
              <a:rPr lang="en-US" dirty="0">
                <a:latin typeface="Arial" pitchFamily="34" charset="0"/>
                <a:cs typeface="Arial" pitchFamily="34" charset="0"/>
              </a:rPr>
              <a:t>In book or test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	problems </a:t>
            </a:r>
            <a:r>
              <a:rPr lang="en-US" dirty="0">
                <a:latin typeface="Arial" pitchFamily="34" charset="0"/>
                <a:cs typeface="Arial" pitchFamily="34" charset="0"/>
              </a:rPr>
              <a:t>this will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	always </a:t>
            </a:r>
            <a:r>
              <a:rPr lang="en-US" dirty="0">
                <a:latin typeface="Arial" pitchFamily="34" charset="0"/>
                <a:cs typeface="Arial" pitchFamily="34" charset="0"/>
              </a:rPr>
              <a:t>be given</a:t>
            </a:r>
            <a:r>
              <a:rPr lang="en-US" dirty="0" smtClean="0">
                <a:latin typeface="Arial" pitchFamily="34" charset="0"/>
                <a:cs typeface="Arial" pitchFamily="34" charset="0"/>
              </a:rPr>
              <a:t>.</a:t>
            </a:r>
            <a:r>
              <a:rPr lang="en-US" dirty="0">
                <a:latin typeface="Arial" pitchFamily="34" charset="0"/>
                <a:cs typeface="Times New Roman" pitchFamily="18" charset="0"/>
              </a:rPr>
              <a:t/>
            </a:r>
            <a:br>
              <a:rPr lang="en-US" dirty="0">
                <a:latin typeface="Arial" pitchFamily="34" charset="0"/>
                <a:cs typeface="Times New Roman" pitchFamily="18" charset="0"/>
              </a:rPr>
            </a:br>
            <a:r>
              <a:rPr lang="en-US" dirty="0">
                <a:latin typeface="Wingdings" pitchFamily="2" charset="2"/>
                <a:cs typeface="Times New Roman" pitchFamily="18" charset="0"/>
              </a:rPr>
              <a:t>	p	</a:t>
            </a:r>
            <a:r>
              <a:rPr lang="en-US" dirty="0">
                <a:latin typeface="Arial" pitchFamily="34" charset="0"/>
                <a:cs typeface="Arial" pitchFamily="34" charset="0"/>
              </a:rPr>
              <a:t>In real life, you need to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	decide </a:t>
            </a:r>
            <a:r>
              <a:rPr lang="en-US" dirty="0">
                <a:latin typeface="Arial" pitchFamily="34" charset="0"/>
                <a:cs typeface="Arial" pitchFamily="34" charset="0"/>
              </a:rPr>
              <a:t>based on how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	important </a:t>
            </a:r>
            <a:r>
              <a:rPr lang="en-US" dirty="0">
                <a:latin typeface="Arial" pitchFamily="34" charset="0"/>
                <a:cs typeface="Arial" pitchFamily="34" charset="0"/>
              </a:rPr>
              <a:t>the problem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	is.</a:t>
            </a:r>
            <a:endParaRPr lang="en-US" dirty="0">
              <a:latin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609600"/>
            <a:ext cx="7772400" cy="5029200"/>
          </a:xfrm>
        </p:spPr>
        <p:txBody>
          <a:bodyPr/>
          <a:lstStyle/>
          <a:p>
            <a:pPr algn="l">
              <a:buFont typeface="Symbol" pitchFamily="18" charset="2"/>
              <a:buNone/>
            </a:pPr>
            <a:r>
              <a:rPr lang="en-US" u="sng" dirty="0">
                <a:latin typeface="Arial" pitchFamily="34" charset="0"/>
                <a:cs typeface="Times New Roman" pitchFamily="18" charset="0"/>
              </a:rPr>
              <a:t>DURING THE TEST:</a:t>
            </a:r>
            <a:r>
              <a:rPr lang="en-US" dirty="0">
                <a:latin typeface="Arial" pitchFamily="34" charset="0"/>
                <a:cs typeface="Times New Roman" pitchFamily="18" charset="0"/>
              </a:rPr>
              <a:t/>
            </a:r>
            <a:br>
              <a:rPr lang="en-US" dirty="0">
                <a:latin typeface="Arial" pitchFamily="34" charset="0"/>
                <a:cs typeface="Times New Roman" pitchFamily="18" charset="0"/>
              </a:rPr>
            </a:br>
            <a:r>
              <a:rPr lang="en-US" dirty="0" smtClean="0">
                <a:latin typeface="Arial" pitchFamily="34" charset="0"/>
                <a:cs typeface="Times New Roman" pitchFamily="18" charset="0"/>
              </a:rPr>
              <a:t>(main steps you </a:t>
            </a:r>
            <a:r>
              <a:rPr lang="en-US" b="1" i="1" dirty="0" smtClean="0">
                <a:latin typeface="Arial" pitchFamily="34" charset="0"/>
                <a:cs typeface="Times New Roman" pitchFamily="18" charset="0"/>
              </a:rPr>
              <a:t>ALWAYS</a:t>
            </a:r>
            <a:r>
              <a:rPr lang="en-US" dirty="0" smtClean="0">
                <a:latin typeface="Arial" pitchFamily="34" charset="0"/>
                <a:cs typeface="Times New Roman" pitchFamily="18" charset="0"/>
              </a:rPr>
              <a:t> have to do)</a:t>
            </a:r>
            <a:endParaRPr lang="en-US" dirty="0">
              <a:latin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609600"/>
            <a:ext cx="7772400" cy="5410200"/>
          </a:xfrm>
        </p:spPr>
        <p:txBody>
          <a:bodyPr/>
          <a:lstStyle/>
          <a:p>
            <a:pPr algn="l"/>
            <a:r>
              <a:rPr lang="en-US" dirty="0">
                <a:latin typeface="Arial" pitchFamily="34" charset="0"/>
                <a:cs typeface="Arial" pitchFamily="34" charset="0"/>
              </a:rPr>
              <a:t>4.  	Find the critical value.</a:t>
            </a:r>
            <a:br>
              <a:rPr lang="en-US" dirty="0">
                <a:latin typeface="Arial" pitchFamily="34" charset="0"/>
                <a:cs typeface="Arial" pitchFamily="34" charset="0"/>
              </a:rPr>
            </a:br>
            <a:r>
              <a:rPr lang="en-US" dirty="0">
                <a:latin typeface="Wingdings" pitchFamily="2" charset="2"/>
                <a:cs typeface="Arial" pitchFamily="34" charset="0"/>
              </a:rPr>
              <a:t>	p	</a:t>
            </a:r>
            <a:r>
              <a:rPr lang="en-US" dirty="0">
                <a:latin typeface="Arial" pitchFamily="34" charset="0"/>
                <a:cs typeface="Arial" pitchFamily="34" charset="0"/>
              </a:rPr>
              <a:t>Look up a value </a:t>
            </a:r>
            <a:r>
              <a:rPr lang="en-US" dirty="0" smtClean="0">
                <a:latin typeface="Arial" pitchFamily="34" charset="0"/>
                <a:cs typeface="Arial" pitchFamily="34" charset="0"/>
              </a:rPr>
              <a:t>of “z”,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	“t”, or another statistic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	in </a:t>
            </a:r>
            <a:r>
              <a:rPr lang="en-US" dirty="0">
                <a:latin typeface="Arial" pitchFamily="34" charset="0"/>
                <a:cs typeface="Arial" pitchFamily="34" charset="0"/>
              </a:rPr>
              <a:t>the </a:t>
            </a:r>
            <a:r>
              <a:rPr lang="en-US" dirty="0" smtClean="0">
                <a:latin typeface="Arial" pitchFamily="34" charset="0"/>
                <a:cs typeface="Arial" pitchFamily="34" charset="0"/>
              </a:rPr>
              <a:t>appropriate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	table</a:t>
            </a:r>
            <a:r>
              <a:rPr lang="en-US" dirty="0">
                <a:latin typeface="Arial" pitchFamily="34" charset="0"/>
                <a:cs typeface="Arial" pitchFamily="34" charset="0"/>
              </a:rPr>
              <a:t>.</a:t>
            </a:r>
            <a:br>
              <a:rPr lang="en-US" dirty="0">
                <a:latin typeface="Arial" pitchFamily="34" charset="0"/>
                <a:cs typeface="Arial" pitchFamily="34" charset="0"/>
              </a:rPr>
            </a:br>
            <a:r>
              <a:rPr lang="en-US" dirty="0">
                <a:latin typeface="Wingdings" pitchFamily="2" charset="2"/>
                <a:cs typeface="Arial" pitchFamily="34" charset="0"/>
              </a:rPr>
              <a:t>	p	</a:t>
            </a:r>
            <a:r>
              <a:rPr lang="en-US" dirty="0">
                <a:latin typeface="Arial" pitchFamily="34" charset="0"/>
                <a:cs typeface="Arial" pitchFamily="34" charset="0"/>
              </a:rPr>
              <a:t>This is essentially a 			cut-off value that 				determines whether 			something is 					significant or </a:t>
            </a:r>
            <a:r>
              <a:rPr lang="en-US" dirty="0" smtClean="0">
                <a:latin typeface="Arial" pitchFamily="34" charset="0"/>
                <a:cs typeface="Arial" pitchFamily="34" charset="0"/>
              </a:rPr>
              <a:t>not.</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609600"/>
            <a:ext cx="7772400" cy="5334000"/>
          </a:xfrm>
        </p:spPr>
        <p:txBody>
          <a:bodyPr/>
          <a:lstStyle/>
          <a:p>
            <a:pPr algn="l"/>
            <a:r>
              <a:rPr lang="en-US" dirty="0">
                <a:latin typeface="Symbol" pitchFamily="18" charset="2"/>
                <a:cs typeface="Arial" pitchFamily="34" charset="0"/>
              </a:rPr>
              <a:t>·	</a:t>
            </a:r>
            <a:r>
              <a:rPr lang="en-US" dirty="0" smtClean="0">
                <a:latin typeface="Arial" pitchFamily="34" charset="0"/>
                <a:cs typeface="Arial" pitchFamily="34" charset="0"/>
              </a:rPr>
              <a:t>To see if a result is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significant, we perform a </a:t>
            </a:r>
            <a:br>
              <a:rPr lang="en-US" dirty="0" smtClean="0">
                <a:latin typeface="Arial" pitchFamily="34" charset="0"/>
                <a:cs typeface="Arial" pitchFamily="34" charset="0"/>
              </a:rPr>
            </a:br>
            <a:r>
              <a:rPr lang="en-US" dirty="0">
                <a:latin typeface="Arial" pitchFamily="34" charset="0"/>
                <a:cs typeface="Arial" pitchFamily="34" charset="0"/>
              </a:rPr>
              <a:t>	</a:t>
            </a:r>
            <a:r>
              <a:rPr lang="en-US" b="1" i="1" dirty="0" smtClean="0">
                <a:latin typeface="Arial" pitchFamily="34" charset="0"/>
                <a:cs typeface="Arial" pitchFamily="34" charset="0"/>
              </a:rPr>
              <a:t>hypothesis test</a:t>
            </a:r>
            <a:r>
              <a:rPr lang="en-US" dirty="0" smtClean="0">
                <a:latin typeface="Arial" pitchFamily="34" charset="0"/>
                <a:cs typeface="Arial" pitchFamily="34" charset="0"/>
              </a:rPr>
              <a:t>.</a:t>
            </a:r>
            <a:br>
              <a:rPr lang="en-US" dirty="0" smtClean="0">
                <a:latin typeface="Arial" pitchFamily="34" charset="0"/>
                <a:cs typeface="Arial" pitchFamily="34" charset="0"/>
              </a:rPr>
            </a:br>
            <a:r>
              <a:rPr lang="en-US" dirty="0">
                <a:latin typeface="Arial" pitchFamily="34" charset="0"/>
                <a:cs typeface="Arial" pitchFamily="34" charset="0"/>
              </a:rPr>
              <a:t/>
            </a:r>
            <a:br>
              <a:rPr lang="en-US" dirty="0">
                <a:latin typeface="Arial" pitchFamily="34" charset="0"/>
                <a:cs typeface="Arial" pitchFamily="34" charset="0"/>
              </a:rPr>
            </a:br>
            <a:r>
              <a:rPr lang="en-US" dirty="0">
                <a:latin typeface="Symbol" pitchFamily="18" charset="2"/>
                <a:cs typeface="Arial" pitchFamily="34" charset="0"/>
              </a:rPr>
              <a:t>·	</a:t>
            </a:r>
            <a:r>
              <a:rPr lang="en-US" dirty="0" smtClean="0">
                <a:latin typeface="Arial" pitchFamily="34" charset="0"/>
                <a:cs typeface="Arial" pitchFamily="34" charset="0"/>
              </a:rPr>
              <a:t>The name comes from the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fact that one of two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hypotheses is true …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basically it </a:t>
            </a:r>
            <a:r>
              <a:rPr lang="en-US" b="1" u="sng" dirty="0" smtClean="0">
                <a:latin typeface="Arial" pitchFamily="34" charset="0"/>
                <a:cs typeface="Arial" pitchFamily="34" charset="0"/>
              </a:rPr>
              <a:t>IS</a:t>
            </a:r>
            <a:r>
              <a:rPr lang="en-US" dirty="0" smtClean="0">
                <a:latin typeface="Arial" pitchFamily="34" charset="0"/>
                <a:cs typeface="Arial" pitchFamily="34" charset="0"/>
              </a:rPr>
              <a:t> significant or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it </a:t>
            </a:r>
            <a:r>
              <a:rPr lang="en-US" b="1" u="sng" dirty="0" smtClean="0">
                <a:latin typeface="Arial" pitchFamily="34" charset="0"/>
                <a:cs typeface="Arial" pitchFamily="34" charset="0"/>
              </a:rPr>
              <a:t>ISN’T</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5422609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609600"/>
            <a:ext cx="7772400" cy="5410200"/>
          </a:xfrm>
        </p:spPr>
        <p:txBody>
          <a:bodyPr/>
          <a:lstStyle/>
          <a:p>
            <a:pPr algn="l"/>
            <a:r>
              <a:rPr lang="en-US" dirty="0">
                <a:latin typeface="Arial" pitchFamily="34" charset="0"/>
                <a:cs typeface="Times New Roman" pitchFamily="18" charset="0"/>
              </a:rPr>
              <a:t>5.  	Calculate a test statistic.</a:t>
            </a:r>
            <a:br>
              <a:rPr lang="en-US" dirty="0">
                <a:latin typeface="Arial" pitchFamily="34" charset="0"/>
                <a:cs typeface="Times New Roman" pitchFamily="18" charset="0"/>
              </a:rPr>
            </a:br>
            <a:r>
              <a:rPr lang="en-US" dirty="0">
                <a:latin typeface="Wingdings" pitchFamily="2" charset="2"/>
                <a:cs typeface="Times New Roman" pitchFamily="18" charset="0"/>
              </a:rPr>
              <a:t>	p	</a:t>
            </a:r>
            <a:r>
              <a:rPr lang="en-US" dirty="0">
                <a:latin typeface="Arial" pitchFamily="34" charset="0"/>
                <a:cs typeface="Times New Roman" pitchFamily="18" charset="0"/>
              </a:rPr>
              <a:t>Use a </a:t>
            </a:r>
            <a:r>
              <a:rPr lang="en-US" dirty="0" smtClean="0">
                <a:latin typeface="Arial" pitchFamily="34" charset="0"/>
                <a:cs typeface="Times New Roman" pitchFamily="18" charset="0"/>
              </a:rPr>
              <a:t>graphing </a:t>
            </a:r>
            <a:br>
              <a:rPr lang="en-US" dirty="0" smtClean="0">
                <a:latin typeface="Arial" pitchFamily="34" charset="0"/>
                <a:cs typeface="Times New Roman" pitchFamily="18" charset="0"/>
              </a:rPr>
            </a:br>
            <a:r>
              <a:rPr lang="en-US" dirty="0">
                <a:latin typeface="Arial" pitchFamily="34" charset="0"/>
                <a:cs typeface="Times New Roman" pitchFamily="18" charset="0"/>
              </a:rPr>
              <a:t>	</a:t>
            </a:r>
            <a:r>
              <a:rPr lang="en-US" dirty="0" smtClean="0">
                <a:latin typeface="Arial" pitchFamily="34" charset="0"/>
                <a:cs typeface="Times New Roman" pitchFamily="18" charset="0"/>
              </a:rPr>
              <a:t>	calculator </a:t>
            </a:r>
            <a:r>
              <a:rPr lang="en-US" dirty="0" smtClean="0">
                <a:latin typeface="Arial" pitchFamily="34" charset="0"/>
                <a:cs typeface="Times New Roman" pitchFamily="18" charset="0"/>
              </a:rPr>
              <a:t>(or a </a:t>
            </a:r>
            <a:br>
              <a:rPr lang="en-US" dirty="0" smtClean="0">
                <a:latin typeface="Arial" pitchFamily="34" charset="0"/>
                <a:cs typeface="Times New Roman" pitchFamily="18" charset="0"/>
              </a:rPr>
            </a:br>
            <a:r>
              <a:rPr lang="en-US" dirty="0">
                <a:latin typeface="Arial" pitchFamily="34" charset="0"/>
                <a:cs typeface="Times New Roman" pitchFamily="18" charset="0"/>
              </a:rPr>
              <a:t>	</a:t>
            </a:r>
            <a:r>
              <a:rPr lang="en-US" dirty="0" smtClean="0">
                <a:latin typeface="Arial" pitchFamily="34" charset="0"/>
                <a:cs typeface="Times New Roman" pitchFamily="18" charset="0"/>
              </a:rPr>
              <a:t>	</a:t>
            </a:r>
            <a:r>
              <a:rPr lang="en-US" dirty="0" smtClean="0">
                <a:latin typeface="Arial" pitchFamily="34" charset="0"/>
                <a:cs typeface="Times New Roman" pitchFamily="18" charset="0"/>
              </a:rPr>
              <a:t>formula) and </a:t>
            </a:r>
            <a:r>
              <a:rPr lang="en-US" dirty="0">
                <a:latin typeface="Arial" pitchFamily="34" charset="0"/>
                <a:cs typeface="Times New Roman" pitchFamily="18" charset="0"/>
              </a:rPr>
              <a:t>your </a:t>
            </a:r>
            <a:r>
              <a:rPr lang="en-US" dirty="0" smtClean="0">
                <a:latin typeface="Arial" pitchFamily="34" charset="0"/>
                <a:cs typeface="Times New Roman" pitchFamily="18" charset="0"/>
              </a:rPr>
              <a:t/>
            </a:r>
            <a:br>
              <a:rPr lang="en-US" dirty="0" smtClean="0">
                <a:latin typeface="Arial" pitchFamily="34" charset="0"/>
                <a:cs typeface="Times New Roman" pitchFamily="18" charset="0"/>
              </a:rPr>
            </a:br>
            <a:r>
              <a:rPr lang="en-US" dirty="0">
                <a:latin typeface="Arial" pitchFamily="34" charset="0"/>
                <a:cs typeface="Times New Roman" pitchFamily="18" charset="0"/>
              </a:rPr>
              <a:t>	</a:t>
            </a:r>
            <a:r>
              <a:rPr lang="en-US" dirty="0" smtClean="0">
                <a:latin typeface="Arial" pitchFamily="34" charset="0"/>
                <a:cs typeface="Times New Roman" pitchFamily="18" charset="0"/>
              </a:rPr>
              <a:t>	</a:t>
            </a:r>
            <a:r>
              <a:rPr lang="en-US" dirty="0" smtClean="0">
                <a:latin typeface="Arial" pitchFamily="34" charset="0"/>
                <a:cs typeface="Times New Roman" pitchFamily="18" charset="0"/>
              </a:rPr>
              <a:t>data</a:t>
            </a:r>
            <a:r>
              <a:rPr lang="en-US" dirty="0">
                <a:latin typeface="Arial" pitchFamily="34" charset="0"/>
                <a:cs typeface="Times New Roman" pitchFamily="18" charset="0"/>
              </a:rPr>
              <a:t>.</a:t>
            </a:r>
            <a:br>
              <a:rPr lang="en-US" dirty="0">
                <a:latin typeface="Arial" pitchFamily="34" charset="0"/>
                <a:cs typeface="Times New Roman" pitchFamily="18" charset="0"/>
              </a:rPr>
            </a:br>
            <a:r>
              <a:rPr lang="en-US" dirty="0">
                <a:latin typeface="Wingdings" pitchFamily="2" charset="2"/>
                <a:cs typeface="Times New Roman" pitchFamily="18" charset="0"/>
              </a:rPr>
              <a:t>	p	</a:t>
            </a:r>
            <a:r>
              <a:rPr lang="en-US" dirty="0">
                <a:latin typeface="Arial" pitchFamily="34" charset="0"/>
                <a:cs typeface="Times New Roman" pitchFamily="18" charset="0"/>
              </a:rPr>
              <a:t>This is the actual value 		of a statistic (such as 			“z</a:t>
            </a:r>
            <a:r>
              <a:rPr lang="en-US" dirty="0" smtClean="0">
                <a:latin typeface="Arial" pitchFamily="34" charset="0"/>
                <a:cs typeface="Times New Roman" pitchFamily="18" charset="0"/>
              </a:rPr>
              <a:t>” or “t”) </a:t>
            </a:r>
            <a:r>
              <a:rPr lang="en-US" dirty="0">
                <a:latin typeface="Arial" pitchFamily="34" charset="0"/>
                <a:cs typeface="Times New Roman" pitchFamily="18" charset="0"/>
              </a:rPr>
              <a:t>that </a:t>
            </a:r>
            <a:r>
              <a:rPr lang="en-US" dirty="0" smtClean="0">
                <a:latin typeface="Arial" pitchFamily="34" charset="0"/>
                <a:cs typeface="Times New Roman" pitchFamily="18" charset="0"/>
              </a:rPr>
              <a:t/>
            </a:r>
            <a:br>
              <a:rPr lang="en-US" dirty="0" smtClean="0">
                <a:latin typeface="Arial" pitchFamily="34" charset="0"/>
                <a:cs typeface="Times New Roman" pitchFamily="18" charset="0"/>
              </a:rPr>
            </a:br>
            <a:r>
              <a:rPr lang="en-US" dirty="0">
                <a:latin typeface="Arial" pitchFamily="34" charset="0"/>
                <a:cs typeface="Times New Roman" pitchFamily="18" charset="0"/>
              </a:rPr>
              <a:t>	</a:t>
            </a:r>
            <a:r>
              <a:rPr lang="en-US" dirty="0" smtClean="0">
                <a:latin typeface="Arial" pitchFamily="34" charset="0"/>
                <a:cs typeface="Times New Roman" pitchFamily="18" charset="0"/>
              </a:rPr>
              <a:t>	corresponds to </a:t>
            </a:r>
            <a:r>
              <a:rPr lang="en-US" dirty="0">
                <a:latin typeface="Arial" pitchFamily="34" charset="0"/>
                <a:cs typeface="Times New Roman" pitchFamily="18" charset="0"/>
              </a:rPr>
              <a:t>your </a:t>
            </a:r>
            <a:r>
              <a:rPr lang="en-US" dirty="0" smtClean="0">
                <a:latin typeface="Arial" pitchFamily="34" charset="0"/>
                <a:cs typeface="Times New Roman" pitchFamily="18" charset="0"/>
              </a:rPr>
              <a:t/>
            </a:r>
            <a:br>
              <a:rPr lang="en-US" dirty="0" smtClean="0">
                <a:latin typeface="Arial" pitchFamily="34" charset="0"/>
                <a:cs typeface="Times New Roman" pitchFamily="18" charset="0"/>
              </a:rPr>
            </a:br>
            <a:r>
              <a:rPr lang="en-US" dirty="0">
                <a:latin typeface="Arial" pitchFamily="34" charset="0"/>
                <a:cs typeface="Times New Roman" pitchFamily="18" charset="0"/>
              </a:rPr>
              <a:t>	</a:t>
            </a:r>
            <a:r>
              <a:rPr lang="en-US" dirty="0" smtClean="0">
                <a:latin typeface="Arial" pitchFamily="34" charset="0"/>
                <a:cs typeface="Times New Roman" pitchFamily="18" charset="0"/>
              </a:rPr>
              <a:t>	data</a:t>
            </a:r>
            <a:r>
              <a:rPr lang="en-US" dirty="0">
                <a:latin typeface="Arial" pitchFamily="34" charset="0"/>
                <a:cs typeface="Times New Roman" pitchFamily="18" charset="0"/>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609600"/>
            <a:ext cx="7772400" cy="5257800"/>
          </a:xfrm>
        </p:spPr>
        <p:txBody>
          <a:bodyPr/>
          <a:lstStyle/>
          <a:p>
            <a:pPr algn="l"/>
            <a:r>
              <a:rPr lang="en-US" u="sng" dirty="0">
                <a:latin typeface="Arial" pitchFamily="34" charset="0"/>
                <a:cs typeface="Times New Roman" pitchFamily="18" charset="0"/>
              </a:rPr>
              <a:t>AFTER THE TEST</a:t>
            </a:r>
            <a:r>
              <a:rPr lang="en-US" u="sng" dirty="0" smtClean="0">
                <a:latin typeface="Arial" pitchFamily="34" charset="0"/>
                <a:cs typeface="Times New Roman" pitchFamily="18" charset="0"/>
              </a:rPr>
              <a:t>:</a:t>
            </a:r>
            <a:br>
              <a:rPr lang="en-US" u="sng" dirty="0" smtClean="0">
                <a:latin typeface="Arial" pitchFamily="34" charset="0"/>
                <a:cs typeface="Times New Roman" pitchFamily="18" charset="0"/>
              </a:rPr>
            </a:br>
            <a:r>
              <a:rPr lang="en-US" dirty="0">
                <a:solidFill>
                  <a:schemeClr val="tx2"/>
                </a:solidFill>
                <a:latin typeface="Arial" pitchFamily="34" charset="0"/>
                <a:cs typeface="Arial" pitchFamily="34" charset="0"/>
              </a:rPr>
              <a:t>(Interpret your result; decide if it’s significant</a:t>
            </a:r>
            <a:r>
              <a:rPr lang="en-US" dirty="0" smtClean="0">
                <a:solidFill>
                  <a:schemeClr val="tx2"/>
                </a:solidFill>
                <a:latin typeface="Arial" pitchFamily="34" charset="0"/>
                <a:cs typeface="Arial" pitchFamily="34" charset="0"/>
              </a:rPr>
              <a:t>.)</a:t>
            </a:r>
            <a:endParaRPr lang="en-US" u="sng" dirty="0">
              <a:latin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609600"/>
            <a:ext cx="7772400" cy="5257800"/>
          </a:xfrm>
        </p:spPr>
        <p:txBody>
          <a:bodyPr/>
          <a:lstStyle/>
          <a:p>
            <a:pPr algn="l"/>
            <a:r>
              <a:rPr lang="en-US">
                <a:latin typeface="Arial" pitchFamily="34" charset="0"/>
                <a:cs typeface="Times New Roman" pitchFamily="18" charset="0"/>
              </a:rPr>
              <a:t>6.	Compare the test statistic 	with the critical value.</a:t>
            </a:r>
            <a:br>
              <a:rPr lang="en-US">
                <a:latin typeface="Arial" pitchFamily="34" charset="0"/>
                <a:cs typeface="Times New Roman" pitchFamily="18" charset="0"/>
              </a:rPr>
            </a:br>
            <a:r>
              <a:rPr lang="en-US">
                <a:latin typeface="Wingdings" pitchFamily="2" charset="2"/>
                <a:cs typeface="Times New Roman" pitchFamily="18" charset="0"/>
              </a:rPr>
              <a:t>	p	</a:t>
            </a:r>
            <a:r>
              <a:rPr lang="en-US">
                <a:latin typeface="Arial" pitchFamily="34" charset="0"/>
                <a:cs typeface="Times New Roman" pitchFamily="18" charset="0"/>
              </a:rPr>
              <a:t>You need to determine 		which value is greater.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609600"/>
            <a:ext cx="7772400" cy="5181600"/>
          </a:xfrm>
        </p:spPr>
        <p:txBody>
          <a:bodyPr/>
          <a:lstStyle/>
          <a:p>
            <a:pPr algn="l"/>
            <a:r>
              <a:rPr lang="en-US" dirty="0" smtClean="0">
                <a:latin typeface="Symbol" pitchFamily="18" charset="2"/>
                <a:cs typeface="Times New Roman" pitchFamily="18" charset="0"/>
              </a:rPr>
              <a:t>·</a:t>
            </a:r>
            <a:r>
              <a:rPr lang="en-US" dirty="0">
                <a:latin typeface="Symbol" pitchFamily="18" charset="2"/>
                <a:cs typeface="Times New Roman" pitchFamily="18" charset="0"/>
              </a:rPr>
              <a:t>	</a:t>
            </a:r>
            <a:r>
              <a:rPr lang="en-US" dirty="0">
                <a:latin typeface="Arial" pitchFamily="34" charset="0"/>
                <a:cs typeface="Times New Roman" pitchFamily="18" charset="0"/>
              </a:rPr>
              <a:t>(In most cases)</a:t>
            </a:r>
            <a:br>
              <a:rPr lang="en-US" dirty="0">
                <a:latin typeface="Arial" pitchFamily="34" charset="0"/>
                <a:cs typeface="Times New Roman" pitchFamily="18" charset="0"/>
              </a:rPr>
            </a:br>
            <a:r>
              <a:rPr lang="en-US" dirty="0">
                <a:latin typeface="Wingdings" pitchFamily="2" charset="2"/>
                <a:cs typeface="Times New Roman" pitchFamily="18" charset="0"/>
              </a:rPr>
              <a:t>	p	</a:t>
            </a:r>
            <a:r>
              <a:rPr lang="en-US" dirty="0" smtClean="0">
                <a:latin typeface="Arial" pitchFamily="34" charset="0"/>
                <a:cs typeface="Times New Roman" pitchFamily="18" charset="0"/>
              </a:rPr>
              <a:t>Test</a:t>
            </a:r>
            <a:r>
              <a:rPr lang="en-US" dirty="0" smtClean="0">
                <a:latin typeface="Arial" pitchFamily="34" charset="0"/>
                <a:cs typeface="Times New Roman" pitchFamily="18" charset="0"/>
              </a:rPr>
              <a:t> </a:t>
            </a:r>
            <a:r>
              <a:rPr lang="en-US" dirty="0">
                <a:latin typeface="Arial" pitchFamily="34" charset="0"/>
                <a:cs typeface="Times New Roman" pitchFamily="18" charset="0"/>
              </a:rPr>
              <a:t>&gt; Critical </a:t>
            </a:r>
            <a:r>
              <a:rPr lang="en-US" dirty="0">
                <a:latin typeface="Arial" pitchFamily="34" charset="0"/>
                <a:cs typeface="Times New Roman" pitchFamily="18" charset="0"/>
                <a:sym typeface="Wingdings" pitchFamily="2" charset="2"/>
              </a:rPr>
              <a:t></a:t>
            </a:r>
            <a:r>
              <a:rPr lang="en-US" dirty="0">
                <a:latin typeface="Arial" pitchFamily="34" charset="0"/>
                <a:cs typeface="Times New Roman" pitchFamily="18" charset="0"/>
              </a:rPr>
              <a:t> 				SIGNIFICANT</a:t>
            </a:r>
            <a:br>
              <a:rPr lang="en-US" dirty="0">
                <a:latin typeface="Arial" pitchFamily="34" charset="0"/>
                <a:cs typeface="Times New Roman" pitchFamily="18" charset="0"/>
              </a:rPr>
            </a:br>
            <a:r>
              <a:rPr lang="en-US" dirty="0">
                <a:latin typeface="Arial" pitchFamily="34" charset="0"/>
                <a:cs typeface="Times New Roman" pitchFamily="18" charset="0"/>
              </a:rPr>
              <a:t>	</a:t>
            </a:r>
            <a:r>
              <a:rPr lang="en-US" dirty="0">
                <a:latin typeface="Wingdings" pitchFamily="2" charset="2"/>
                <a:cs typeface="Times New Roman" pitchFamily="18" charset="0"/>
              </a:rPr>
              <a:t>p	</a:t>
            </a:r>
            <a:r>
              <a:rPr lang="en-US" dirty="0">
                <a:latin typeface="Arial" pitchFamily="34" charset="0"/>
                <a:cs typeface="Times New Roman" pitchFamily="18" charset="0"/>
              </a:rPr>
              <a:t>Test </a:t>
            </a:r>
            <a:r>
              <a:rPr lang="en-US" u="sng" dirty="0">
                <a:latin typeface="Arial" pitchFamily="34" charset="0"/>
                <a:cs typeface="Times New Roman" pitchFamily="18" charset="0"/>
              </a:rPr>
              <a:t>&lt;</a:t>
            </a:r>
            <a:r>
              <a:rPr lang="en-US" dirty="0">
                <a:latin typeface="Arial" pitchFamily="34" charset="0"/>
                <a:cs typeface="Times New Roman" pitchFamily="18" charset="0"/>
              </a:rPr>
              <a:t> Critical </a:t>
            </a:r>
            <a:r>
              <a:rPr lang="en-US" dirty="0">
                <a:latin typeface="Arial" pitchFamily="34" charset="0"/>
                <a:cs typeface="Times New Roman" pitchFamily="18" charset="0"/>
                <a:sym typeface="Wingdings" pitchFamily="2" charset="2"/>
              </a:rPr>
              <a:t></a:t>
            </a:r>
            <a:r>
              <a:rPr lang="en-US" dirty="0">
                <a:latin typeface="Arial" pitchFamily="34" charset="0"/>
                <a:cs typeface="Times New Roman" pitchFamily="18" charset="0"/>
              </a:rPr>
              <a:t>  NOT 		SIGNIFICANT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609600"/>
            <a:ext cx="7772400" cy="5181600"/>
          </a:xfrm>
        </p:spPr>
        <p:txBody>
          <a:bodyPr/>
          <a:lstStyle/>
          <a:p>
            <a:pPr algn="l"/>
            <a:r>
              <a:rPr lang="en-US" dirty="0" smtClean="0">
                <a:latin typeface="Symbol" pitchFamily="18" charset="2"/>
                <a:cs typeface="Times New Roman" pitchFamily="18" charset="0"/>
              </a:rPr>
              <a:t>·</a:t>
            </a:r>
            <a:r>
              <a:rPr lang="en-US" dirty="0">
                <a:latin typeface="Symbol" pitchFamily="18" charset="2"/>
                <a:cs typeface="Times New Roman" pitchFamily="18" charset="0"/>
              </a:rPr>
              <a:t>	</a:t>
            </a:r>
            <a:r>
              <a:rPr lang="en-US" dirty="0" smtClean="0">
                <a:latin typeface="Arial" pitchFamily="34" charset="0"/>
                <a:cs typeface="Times New Roman" pitchFamily="18" charset="0"/>
              </a:rPr>
              <a:t>Put another way …</a:t>
            </a:r>
            <a:r>
              <a:rPr lang="en-US" dirty="0">
                <a:latin typeface="Arial" pitchFamily="34" charset="0"/>
                <a:cs typeface="Times New Roman" pitchFamily="18" charset="0"/>
              </a:rPr>
              <a:t/>
            </a:r>
            <a:br>
              <a:rPr lang="en-US" dirty="0">
                <a:latin typeface="Arial" pitchFamily="34" charset="0"/>
                <a:cs typeface="Times New Roman" pitchFamily="18" charset="0"/>
              </a:rPr>
            </a:br>
            <a:r>
              <a:rPr lang="en-US" dirty="0">
                <a:latin typeface="Wingdings" pitchFamily="2" charset="2"/>
                <a:cs typeface="Times New Roman" pitchFamily="18" charset="0"/>
              </a:rPr>
              <a:t>	p	</a:t>
            </a:r>
            <a:r>
              <a:rPr lang="en-US" dirty="0" smtClean="0">
                <a:latin typeface="Arial" pitchFamily="34" charset="0"/>
                <a:cs typeface="Times New Roman" pitchFamily="18" charset="0"/>
              </a:rPr>
              <a:t>Calculator &gt; </a:t>
            </a:r>
            <a:r>
              <a:rPr lang="en-US" dirty="0" smtClean="0">
                <a:latin typeface="Arial" pitchFamily="34" charset="0"/>
                <a:cs typeface="Times New Roman" pitchFamily="18" charset="0"/>
              </a:rPr>
              <a:t>Table</a:t>
            </a:r>
            <a:r>
              <a:rPr lang="en-US" dirty="0" smtClean="0">
                <a:latin typeface="Arial" pitchFamily="34" charset="0"/>
                <a:cs typeface="Times New Roman" pitchFamily="18" charset="0"/>
              </a:rPr>
              <a:t> </a:t>
            </a:r>
            <a:r>
              <a:rPr lang="en-US" dirty="0">
                <a:latin typeface="Arial" pitchFamily="34" charset="0"/>
                <a:cs typeface="Times New Roman" pitchFamily="18" charset="0"/>
                <a:sym typeface="Wingdings" pitchFamily="2" charset="2"/>
              </a:rPr>
              <a:t></a:t>
            </a:r>
            <a:r>
              <a:rPr lang="en-US" dirty="0">
                <a:latin typeface="Arial" pitchFamily="34" charset="0"/>
                <a:cs typeface="Times New Roman" pitchFamily="18" charset="0"/>
              </a:rPr>
              <a:t> 				SIGNIFICANT</a:t>
            </a:r>
            <a:br>
              <a:rPr lang="en-US" dirty="0">
                <a:latin typeface="Arial" pitchFamily="34" charset="0"/>
                <a:cs typeface="Times New Roman" pitchFamily="18" charset="0"/>
              </a:rPr>
            </a:br>
            <a:r>
              <a:rPr lang="en-US" dirty="0">
                <a:latin typeface="Arial" pitchFamily="34" charset="0"/>
                <a:cs typeface="Times New Roman" pitchFamily="18" charset="0"/>
              </a:rPr>
              <a:t>	</a:t>
            </a:r>
            <a:r>
              <a:rPr lang="en-US" dirty="0">
                <a:latin typeface="Wingdings" pitchFamily="2" charset="2"/>
                <a:cs typeface="Times New Roman" pitchFamily="18" charset="0"/>
              </a:rPr>
              <a:t>p	</a:t>
            </a:r>
            <a:r>
              <a:rPr lang="en-US" dirty="0" smtClean="0">
                <a:latin typeface="Arial" pitchFamily="34" charset="0"/>
                <a:cs typeface="Times New Roman" pitchFamily="18" charset="0"/>
              </a:rPr>
              <a:t>Calculator</a:t>
            </a:r>
            <a:r>
              <a:rPr lang="en-US" dirty="0" smtClean="0">
                <a:latin typeface="Arial" pitchFamily="34" charset="0"/>
                <a:cs typeface="Times New Roman" pitchFamily="18" charset="0"/>
              </a:rPr>
              <a:t> </a:t>
            </a:r>
            <a:r>
              <a:rPr lang="en-US" u="sng" dirty="0">
                <a:latin typeface="Arial" pitchFamily="34" charset="0"/>
                <a:cs typeface="Times New Roman" pitchFamily="18" charset="0"/>
              </a:rPr>
              <a:t>&lt;</a:t>
            </a:r>
            <a:r>
              <a:rPr lang="en-US" dirty="0">
                <a:latin typeface="Arial" pitchFamily="34" charset="0"/>
                <a:cs typeface="Times New Roman" pitchFamily="18" charset="0"/>
              </a:rPr>
              <a:t> </a:t>
            </a:r>
            <a:r>
              <a:rPr lang="en-US" dirty="0" smtClean="0">
                <a:latin typeface="Arial" pitchFamily="34" charset="0"/>
                <a:cs typeface="Times New Roman" pitchFamily="18" charset="0"/>
              </a:rPr>
              <a:t>Table</a:t>
            </a:r>
            <a:r>
              <a:rPr lang="en-US" dirty="0" smtClean="0">
                <a:latin typeface="Arial" pitchFamily="34" charset="0"/>
                <a:cs typeface="Times New Roman" pitchFamily="18" charset="0"/>
              </a:rPr>
              <a:t> </a:t>
            </a:r>
            <a:r>
              <a:rPr lang="en-US" dirty="0">
                <a:latin typeface="Arial" pitchFamily="34" charset="0"/>
                <a:cs typeface="Times New Roman" pitchFamily="18" charset="0"/>
                <a:sym typeface="Wingdings" pitchFamily="2" charset="2"/>
              </a:rPr>
              <a:t></a:t>
            </a:r>
            <a:r>
              <a:rPr lang="en-US" dirty="0">
                <a:latin typeface="Arial" pitchFamily="34" charset="0"/>
                <a:cs typeface="Times New Roman" pitchFamily="18" charset="0"/>
              </a:rPr>
              <a:t>  </a:t>
            </a:r>
            <a:r>
              <a:rPr lang="en-US" dirty="0" smtClean="0">
                <a:latin typeface="Arial" pitchFamily="34" charset="0"/>
                <a:cs typeface="Times New Roman" pitchFamily="18" charset="0"/>
              </a:rPr>
              <a:t/>
            </a:r>
            <a:br>
              <a:rPr lang="en-US" dirty="0" smtClean="0">
                <a:latin typeface="Arial" pitchFamily="34" charset="0"/>
                <a:cs typeface="Times New Roman" pitchFamily="18" charset="0"/>
              </a:rPr>
            </a:br>
            <a:r>
              <a:rPr lang="en-US" dirty="0">
                <a:latin typeface="Arial" pitchFamily="34" charset="0"/>
                <a:cs typeface="Times New Roman" pitchFamily="18" charset="0"/>
              </a:rPr>
              <a:t>	</a:t>
            </a:r>
            <a:r>
              <a:rPr lang="en-US" dirty="0" smtClean="0">
                <a:latin typeface="Arial" pitchFamily="34" charset="0"/>
                <a:cs typeface="Times New Roman" pitchFamily="18" charset="0"/>
              </a:rPr>
              <a:t>		</a:t>
            </a:r>
            <a:r>
              <a:rPr lang="en-US" dirty="0" smtClean="0">
                <a:latin typeface="Arial" pitchFamily="34" charset="0"/>
                <a:cs typeface="Times New Roman" pitchFamily="18" charset="0"/>
              </a:rPr>
              <a:t>NOT</a:t>
            </a:r>
            <a:br>
              <a:rPr lang="en-US" dirty="0" smtClean="0">
                <a:latin typeface="Arial" pitchFamily="34" charset="0"/>
                <a:cs typeface="Times New Roman" pitchFamily="18" charset="0"/>
              </a:rPr>
            </a:br>
            <a:r>
              <a:rPr lang="en-US" dirty="0">
                <a:latin typeface="Arial" pitchFamily="34" charset="0"/>
                <a:cs typeface="Times New Roman" pitchFamily="18" charset="0"/>
              </a:rPr>
              <a:t>	</a:t>
            </a:r>
            <a:r>
              <a:rPr lang="en-US" dirty="0" smtClean="0">
                <a:latin typeface="Arial" pitchFamily="34" charset="0"/>
                <a:cs typeface="Times New Roman" pitchFamily="18" charset="0"/>
              </a:rPr>
              <a:t>		</a:t>
            </a:r>
            <a:r>
              <a:rPr lang="en-US" dirty="0" smtClean="0">
                <a:latin typeface="Arial" pitchFamily="34" charset="0"/>
                <a:cs typeface="Times New Roman" pitchFamily="18" charset="0"/>
              </a:rPr>
              <a:t>SIGNIFICANT</a:t>
            </a:r>
            <a:endParaRPr lang="en-US" dirty="0">
              <a:latin typeface="Arial" pitchFamily="34" charset="0"/>
              <a:cs typeface="Times New Roman" pitchFamily="18" charset="0"/>
            </a:endParaRPr>
          </a:p>
        </p:txBody>
      </p:sp>
    </p:spTree>
    <p:extLst>
      <p:ext uri="{BB962C8B-B14F-4D97-AF65-F5344CB8AC3E}">
        <p14:creationId xmlns:p14="http://schemas.microsoft.com/office/powerpoint/2010/main" val="14911741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609600"/>
            <a:ext cx="7772400" cy="5181600"/>
          </a:xfrm>
        </p:spPr>
        <p:txBody>
          <a:bodyPr/>
          <a:lstStyle/>
          <a:p>
            <a:pPr lvl="2" algn="l"/>
            <a:r>
              <a:rPr lang="en-US" dirty="0" smtClean="0">
                <a:latin typeface="Arial" pitchFamily="34" charset="0"/>
                <a:cs typeface="Arial" pitchFamily="34" charset="0"/>
              </a:rPr>
              <a:t>When </a:t>
            </a:r>
            <a:r>
              <a:rPr lang="en-US" dirty="0">
                <a:latin typeface="Arial" pitchFamily="34" charset="0"/>
                <a:cs typeface="Arial" pitchFamily="34" charset="0"/>
              </a:rPr>
              <a:t>you compare results, you ignore any negatives (technically you compare the absolute values), because both tails of the normal curve are equivalent</a:t>
            </a:r>
            <a:r>
              <a:rPr lang="en-US" dirty="0" smtClean="0">
                <a:latin typeface="Arial" pitchFamily="34" charset="0"/>
                <a:cs typeface="Arial" pitchFamily="34" charset="0"/>
              </a:rPr>
              <a:t>.</a:t>
            </a:r>
            <a:endParaRPr lang="en-US" dirty="0">
              <a:latin typeface="Arial" pitchFamily="34" charset="0"/>
              <a:cs typeface="Times New Roman" pitchFamily="18" charset="0"/>
            </a:endParaRPr>
          </a:p>
        </p:txBody>
      </p:sp>
    </p:spTree>
    <p:extLst>
      <p:ext uri="{BB962C8B-B14F-4D97-AF65-F5344CB8AC3E}">
        <p14:creationId xmlns:p14="http://schemas.microsoft.com/office/powerpoint/2010/main" val="18801688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609600"/>
            <a:ext cx="7772400" cy="5334000"/>
          </a:xfrm>
        </p:spPr>
        <p:txBody>
          <a:bodyPr/>
          <a:lstStyle/>
          <a:p>
            <a:pPr algn="l"/>
            <a:r>
              <a:rPr lang="en-US" b="1" u="sng" dirty="0">
                <a:solidFill>
                  <a:schemeClr val="tx2"/>
                </a:solidFill>
                <a:latin typeface="Arial" pitchFamily="34" charset="0"/>
                <a:cs typeface="Arial" pitchFamily="34" charset="0"/>
              </a:rPr>
              <a:t>QUICK SUMMARY:</a:t>
            </a:r>
            <a:r>
              <a:rPr lang="en-US" dirty="0">
                <a:solidFill>
                  <a:schemeClr val="tx2"/>
                </a:solidFill>
                <a:latin typeface="Arial" pitchFamily="34" charset="0"/>
                <a:cs typeface="Arial" pitchFamily="34" charset="0"/>
              </a:rPr>
              <a:t/>
            </a:r>
            <a:br>
              <a:rPr lang="en-US" dirty="0">
                <a:solidFill>
                  <a:schemeClr val="tx2"/>
                </a:solidFill>
                <a:latin typeface="Arial" pitchFamily="34" charset="0"/>
                <a:cs typeface="Arial" pitchFamily="34" charset="0"/>
              </a:rPr>
            </a:br>
            <a:r>
              <a:rPr lang="en-US" sz="3000" dirty="0">
                <a:solidFill>
                  <a:schemeClr val="tx2"/>
                </a:solidFill>
                <a:latin typeface="Arial" pitchFamily="34" charset="0"/>
                <a:cs typeface="Arial" pitchFamily="34" charset="0"/>
              </a:rPr>
              <a:t>1.  Define (find variables)</a:t>
            </a:r>
            <a:br>
              <a:rPr lang="en-US" sz="3000" dirty="0">
                <a:solidFill>
                  <a:schemeClr val="tx2"/>
                </a:solidFill>
                <a:latin typeface="Arial" pitchFamily="34" charset="0"/>
                <a:cs typeface="Arial" pitchFamily="34" charset="0"/>
              </a:rPr>
            </a:br>
            <a:r>
              <a:rPr lang="en-US" sz="3000" dirty="0">
                <a:solidFill>
                  <a:schemeClr val="tx2"/>
                </a:solidFill>
                <a:latin typeface="Arial" pitchFamily="34" charset="0"/>
                <a:cs typeface="Arial" pitchFamily="34" charset="0"/>
              </a:rPr>
              <a:t>2.  Hypotheses (H</a:t>
            </a:r>
            <a:r>
              <a:rPr lang="en-US" sz="3000" baseline="-25000" dirty="0">
                <a:solidFill>
                  <a:schemeClr val="tx2"/>
                </a:solidFill>
                <a:latin typeface="Arial" pitchFamily="34" charset="0"/>
                <a:cs typeface="Arial" pitchFamily="34" charset="0"/>
              </a:rPr>
              <a:t>1</a:t>
            </a:r>
            <a:r>
              <a:rPr lang="en-US" sz="3000" dirty="0">
                <a:solidFill>
                  <a:schemeClr val="tx2"/>
                </a:solidFill>
                <a:latin typeface="Arial" pitchFamily="34" charset="0"/>
                <a:cs typeface="Arial" pitchFamily="34" charset="0"/>
              </a:rPr>
              <a:t> and H</a:t>
            </a:r>
            <a:r>
              <a:rPr lang="en-US" sz="3000" baseline="-25000" dirty="0">
                <a:solidFill>
                  <a:schemeClr val="tx2"/>
                </a:solidFill>
                <a:latin typeface="Arial" pitchFamily="34" charset="0"/>
                <a:cs typeface="Arial" pitchFamily="34" charset="0"/>
              </a:rPr>
              <a:t>0</a:t>
            </a:r>
            <a:r>
              <a:rPr lang="en-US" sz="3000" dirty="0">
                <a:solidFill>
                  <a:schemeClr val="tx2"/>
                </a:solidFill>
                <a:latin typeface="Arial" pitchFamily="34" charset="0"/>
                <a:cs typeface="Arial" pitchFamily="34" charset="0"/>
              </a:rPr>
              <a:t>)</a:t>
            </a:r>
            <a:br>
              <a:rPr lang="en-US" sz="3000" dirty="0">
                <a:solidFill>
                  <a:schemeClr val="tx2"/>
                </a:solidFill>
                <a:latin typeface="Arial" pitchFamily="34" charset="0"/>
                <a:cs typeface="Arial" pitchFamily="34" charset="0"/>
              </a:rPr>
            </a:br>
            <a:r>
              <a:rPr lang="en-US" sz="3000" dirty="0">
                <a:solidFill>
                  <a:schemeClr val="tx2"/>
                </a:solidFill>
                <a:latin typeface="Arial" pitchFamily="34" charset="0"/>
                <a:cs typeface="Arial" pitchFamily="34" charset="0"/>
              </a:rPr>
              <a:t>3.  Significance (</a:t>
            </a:r>
            <a:r>
              <a:rPr lang="en-US" sz="3000" dirty="0">
                <a:solidFill>
                  <a:schemeClr val="tx2"/>
                </a:solidFill>
                <a:latin typeface="Lucida Console" pitchFamily="49" charset="0"/>
                <a:cs typeface="Arial" pitchFamily="34" charset="0"/>
              </a:rPr>
              <a:t>α</a:t>
            </a:r>
            <a:r>
              <a:rPr lang="en-US" sz="3000" dirty="0" smtClean="0">
                <a:solidFill>
                  <a:schemeClr val="tx2"/>
                </a:solidFill>
                <a:latin typeface="Arial" pitchFamily="34" charset="0"/>
                <a:cs typeface="Arial" pitchFamily="34" charset="0"/>
              </a:rPr>
              <a:t>)</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solidFill>
                  <a:schemeClr val="tx2"/>
                </a:solidFill>
                <a:latin typeface="Arial" pitchFamily="34" charset="0"/>
                <a:cs typeface="Arial" pitchFamily="34" charset="0"/>
              </a:rPr>
              <a:t/>
            </a:r>
            <a:br>
              <a:rPr lang="en-US" dirty="0">
                <a:solidFill>
                  <a:schemeClr val="tx2"/>
                </a:solidFill>
                <a:latin typeface="Arial" pitchFamily="34" charset="0"/>
                <a:cs typeface="Arial" pitchFamily="34" charset="0"/>
              </a:rPr>
            </a:br>
            <a:r>
              <a:rPr lang="en-US" b="1" dirty="0">
                <a:solidFill>
                  <a:schemeClr val="tx2"/>
                </a:solidFill>
                <a:latin typeface="Arial" pitchFamily="34" charset="0"/>
                <a:cs typeface="Arial" pitchFamily="34" charset="0"/>
              </a:rPr>
              <a:t>4.  Critical value (table)</a:t>
            </a:r>
            <a:br>
              <a:rPr lang="en-US" b="1" dirty="0">
                <a:solidFill>
                  <a:schemeClr val="tx2"/>
                </a:solidFill>
                <a:latin typeface="Arial" pitchFamily="34" charset="0"/>
                <a:cs typeface="Arial" pitchFamily="34" charset="0"/>
              </a:rPr>
            </a:br>
            <a:r>
              <a:rPr lang="en-US" b="1" dirty="0">
                <a:solidFill>
                  <a:schemeClr val="tx2"/>
                </a:solidFill>
                <a:latin typeface="Arial" pitchFamily="34" charset="0"/>
                <a:cs typeface="Arial" pitchFamily="34" charset="0"/>
              </a:rPr>
              <a:t>5.  Test statistic (calculator</a:t>
            </a:r>
            <a:r>
              <a:rPr lang="en-US" b="1" dirty="0" smtClean="0">
                <a:solidFill>
                  <a:schemeClr val="tx2"/>
                </a:solidFill>
                <a:latin typeface="Arial" pitchFamily="34" charset="0"/>
                <a:cs typeface="Arial" pitchFamily="34" charset="0"/>
              </a:rPr>
              <a:t>)</a:t>
            </a:r>
            <a:br>
              <a:rPr lang="en-US" b="1" dirty="0" smtClean="0">
                <a:solidFill>
                  <a:schemeClr val="tx2"/>
                </a:solidFill>
                <a:latin typeface="Arial" pitchFamily="34" charset="0"/>
                <a:cs typeface="Arial" pitchFamily="34" charset="0"/>
              </a:rPr>
            </a:br>
            <a:r>
              <a:rPr lang="en-US" dirty="0">
                <a:solidFill>
                  <a:schemeClr val="tx2"/>
                </a:solidFill>
                <a:latin typeface="Arial" pitchFamily="34" charset="0"/>
                <a:cs typeface="Arial" pitchFamily="34" charset="0"/>
              </a:rPr>
              <a:t/>
            </a:r>
            <a:br>
              <a:rPr lang="en-US" dirty="0">
                <a:solidFill>
                  <a:schemeClr val="tx2"/>
                </a:solidFill>
                <a:latin typeface="Arial" pitchFamily="34" charset="0"/>
                <a:cs typeface="Arial" pitchFamily="34" charset="0"/>
              </a:rPr>
            </a:br>
            <a:r>
              <a:rPr lang="en-US" sz="3000" dirty="0">
                <a:solidFill>
                  <a:schemeClr val="tx2"/>
                </a:solidFill>
                <a:latin typeface="Arial" pitchFamily="34" charset="0"/>
                <a:cs typeface="Arial" pitchFamily="34" charset="0"/>
              </a:rPr>
              <a:t>6.  </a:t>
            </a:r>
            <a:r>
              <a:rPr lang="en-US" sz="3000" dirty="0" smtClean="0">
                <a:solidFill>
                  <a:schemeClr val="tx2"/>
                </a:solidFill>
                <a:latin typeface="Arial" pitchFamily="34" charset="0"/>
                <a:cs typeface="Arial" pitchFamily="34" charset="0"/>
              </a:rPr>
              <a:t>Compare</a:t>
            </a:r>
            <a:endParaRPr lang="en-US" sz="3000" dirty="0">
              <a:latin typeface="Arial" pitchFamily="34" charset="0"/>
              <a:cs typeface="Arial" pitchFamily="34" charset="0"/>
            </a:endParaRPr>
          </a:p>
        </p:txBody>
      </p:sp>
    </p:spTree>
    <p:extLst>
      <p:ext uri="{BB962C8B-B14F-4D97-AF65-F5344CB8AC3E}">
        <p14:creationId xmlns:p14="http://schemas.microsoft.com/office/powerpoint/2010/main" val="6814648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609600"/>
            <a:ext cx="7772400" cy="5334000"/>
          </a:xfrm>
        </p:spPr>
        <p:txBody>
          <a:bodyPr/>
          <a:lstStyle/>
          <a:p>
            <a:pPr algn="l"/>
            <a:r>
              <a:rPr lang="en-US" dirty="0">
                <a:solidFill>
                  <a:schemeClr val="tx2"/>
                </a:solidFill>
                <a:latin typeface="Arial" pitchFamily="34" charset="0"/>
                <a:cs typeface="Arial" pitchFamily="34" charset="0"/>
              </a:rPr>
              <a:t>A side note …</a:t>
            </a:r>
            <a:br>
              <a:rPr lang="en-US" dirty="0">
                <a:solidFill>
                  <a:schemeClr val="tx2"/>
                </a:solidFill>
                <a:latin typeface="Arial" pitchFamily="34" charset="0"/>
                <a:cs typeface="Arial" pitchFamily="34" charset="0"/>
              </a:rPr>
            </a:br>
            <a:r>
              <a:rPr lang="en-US" dirty="0">
                <a:solidFill>
                  <a:schemeClr val="tx2"/>
                </a:solidFill>
                <a:latin typeface="Arial" pitchFamily="34" charset="0"/>
                <a:cs typeface="Arial" pitchFamily="34" charset="0"/>
              </a:rPr>
              <a:t>The tests we will do in this class are what are called </a:t>
            </a:r>
            <a:r>
              <a:rPr lang="en-US" b="1" u="sng" dirty="0">
                <a:solidFill>
                  <a:schemeClr val="tx2"/>
                </a:solidFill>
                <a:latin typeface="Arial" pitchFamily="34" charset="0"/>
                <a:cs typeface="Arial" pitchFamily="34" charset="0"/>
              </a:rPr>
              <a:t>one-tail</a:t>
            </a:r>
            <a:r>
              <a:rPr lang="en-US" dirty="0">
                <a:solidFill>
                  <a:schemeClr val="tx2"/>
                </a:solidFill>
                <a:latin typeface="Arial" pitchFamily="34" charset="0"/>
                <a:cs typeface="Arial" pitchFamily="34" charset="0"/>
              </a:rPr>
              <a:t> tests because we will ask whether a result is significantly higher or whether it is significantly lower than it should be</a:t>
            </a:r>
            <a:r>
              <a:rPr lang="en-US" dirty="0" smtClean="0">
                <a:solidFill>
                  <a:schemeClr val="tx2"/>
                </a:solidFill>
                <a:latin typeface="Arial" pitchFamily="34" charset="0"/>
                <a:cs typeface="Arial" pitchFamily="34" charset="0"/>
              </a:rPr>
              <a:t>.</a:t>
            </a:r>
            <a:endParaRPr lang="en-US" dirty="0">
              <a:latin typeface="Arial" pitchFamily="34" charset="0"/>
              <a:cs typeface="Times New Roman" pitchFamily="18" charset="0"/>
            </a:endParaRPr>
          </a:p>
        </p:txBody>
      </p:sp>
    </p:spTree>
    <p:extLst>
      <p:ext uri="{BB962C8B-B14F-4D97-AF65-F5344CB8AC3E}">
        <p14:creationId xmlns:p14="http://schemas.microsoft.com/office/powerpoint/2010/main" val="37401114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609600"/>
            <a:ext cx="7772400" cy="5334000"/>
          </a:xfrm>
        </p:spPr>
        <p:txBody>
          <a:bodyPr/>
          <a:lstStyle/>
          <a:p>
            <a:pPr algn="l"/>
            <a:r>
              <a:rPr lang="en-US" dirty="0" smtClean="0">
                <a:solidFill>
                  <a:schemeClr val="tx2"/>
                </a:solidFill>
                <a:latin typeface="Arial" pitchFamily="34" charset="0"/>
                <a:cs typeface="Arial" pitchFamily="34" charset="0"/>
              </a:rPr>
              <a:t>It </a:t>
            </a:r>
            <a:r>
              <a:rPr lang="en-US" dirty="0">
                <a:solidFill>
                  <a:schemeClr val="tx2"/>
                </a:solidFill>
                <a:latin typeface="Arial" pitchFamily="34" charset="0"/>
                <a:cs typeface="Arial" pitchFamily="34" charset="0"/>
              </a:rPr>
              <a:t>is also possible to do </a:t>
            </a:r>
            <a:r>
              <a:rPr lang="en-US" b="1" u="sng" dirty="0">
                <a:solidFill>
                  <a:schemeClr val="tx2"/>
                </a:solidFill>
                <a:latin typeface="Arial" pitchFamily="34" charset="0"/>
                <a:cs typeface="Arial" pitchFamily="34" charset="0"/>
              </a:rPr>
              <a:t>two-tail</a:t>
            </a:r>
            <a:r>
              <a:rPr lang="en-US" dirty="0">
                <a:solidFill>
                  <a:schemeClr val="tx2"/>
                </a:solidFill>
                <a:latin typeface="Arial" pitchFamily="34" charset="0"/>
                <a:cs typeface="Arial" pitchFamily="34" charset="0"/>
              </a:rPr>
              <a:t> tests, where the question is whether a result is “different” than it should be (but you don’t know whether it’s higher or lower</a:t>
            </a:r>
            <a:r>
              <a:rPr lang="en-US" dirty="0" smtClean="0">
                <a:solidFill>
                  <a:schemeClr val="tx2"/>
                </a:solidFill>
                <a:latin typeface="Arial" pitchFamily="34" charset="0"/>
                <a:cs typeface="Arial" pitchFamily="34" charset="0"/>
              </a:rPr>
              <a:t>).</a:t>
            </a:r>
            <a:endParaRPr lang="en-US" dirty="0">
              <a:latin typeface="Arial" pitchFamily="34" charset="0"/>
              <a:cs typeface="Times New Roman" pitchFamily="18" charset="0"/>
            </a:endParaRPr>
          </a:p>
        </p:txBody>
      </p:sp>
    </p:spTree>
    <p:extLst>
      <p:ext uri="{BB962C8B-B14F-4D97-AF65-F5344CB8AC3E}">
        <p14:creationId xmlns:p14="http://schemas.microsoft.com/office/powerpoint/2010/main" val="33904307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609600"/>
            <a:ext cx="7772400" cy="5334000"/>
          </a:xfrm>
        </p:spPr>
        <p:txBody>
          <a:bodyPr/>
          <a:lstStyle/>
          <a:p>
            <a:pPr algn="l"/>
            <a:r>
              <a:rPr lang="en-US" dirty="0">
                <a:solidFill>
                  <a:schemeClr val="tx2"/>
                </a:solidFill>
                <a:latin typeface="Arial" pitchFamily="34" charset="0"/>
                <a:cs typeface="Arial" pitchFamily="34" charset="0"/>
              </a:rPr>
              <a:t>While your book makes a big deal of two-tail tests, in the real world you pretty much always have an idea ahead of time which way (higher or lower) your results seem to be, so one-tail tests make more sense</a:t>
            </a:r>
            <a:r>
              <a:rPr lang="en-US" dirty="0" smtClean="0">
                <a:solidFill>
                  <a:schemeClr val="tx2"/>
                </a:solidFill>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2249579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609600"/>
            <a:ext cx="7772400" cy="5334000"/>
          </a:xfrm>
        </p:spPr>
        <p:txBody>
          <a:bodyPr/>
          <a:lstStyle/>
          <a:p>
            <a:pPr algn="l"/>
            <a:r>
              <a:rPr lang="en-US" dirty="0" smtClean="0">
                <a:latin typeface="Symbol" pitchFamily="18" charset="2"/>
                <a:cs typeface="Arial" pitchFamily="34" charset="0"/>
              </a:rPr>
              <a:t>·	</a:t>
            </a:r>
            <a:r>
              <a:rPr lang="en-US" dirty="0" smtClean="0">
                <a:latin typeface="Arial" pitchFamily="34" charset="0"/>
                <a:cs typeface="Arial" pitchFamily="34" charset="0"/>
              </a:rPr>
              <a:t>We will say a result is </a:t>
            </a:r>
            <a:br>
              <a:rPr lang="en-US" dirty="0" smtClean="0">
                <a:latin typeface="Arial" pitchFamily="34" charset="0"/>
                <a:cs typeface="Arial" pitchFamily="34" charset="0"/>
              </a:rPr>
            </a:br>
            <a:r>
              <a:rPr lang="en-US" dirty="0" smtClean="0">
                <a:latin typeface="Arial" pitchFamily="34" charset="0"/>
                <a:cs typeface="Arial" pitchFamily="34" charset="0"/>
              </a:rPr>
              <a:t>	significant if there is a very </a:t>
            </a:r>
            <a:br>
              <a:rPr lang="en-US" dirty="0" smtClean="0">
                <a:latin typeface="Arial" pitchFamily="34" charset="0"/>
                <a:cs typeface="Arial" pitchFamily="34" charset="0"/>
              </a:rPr>
            </a:br>
            <a:r>
              <a:rPr lang="en-US" dirty="0" smtClean="0">
                <a:latin typeface="Arial" pitchFamily="34" charset="0"/>
                <a:cs typeface="Arial" pitchFamily="34" charset="0"/>
              </a:rPr>
              <a:t>	low probability it just </a:t>
            </a:r>
            <a:br>
              <a:rPr lang="en-US" dirty="0" smtClean="0">
                <a:latin typeface="Arial" pitchFamily="34" charset="0"/>
                <a:cs typeface="Arial" pitchFamily="34" charset="0"/>
              </a:rPr>
            </a:br>
            <a:r>
              <a:rPr lang="en-US" dirty="0" smtClean="0">
                <a:latin typeface="Arial" pitchFamily="34" charset="0"/>
                <a:cs typeface="Arial" pitchFamily="34" charset="0"/>
              </a:rPr>
              <a:t>	happened by chance.</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Symbol" pitchFamily="18" charset="2"/>
                <a:cs typeface="Arial" pitchFamily="34" charset="0"/>
              </a:rPr>
              <a:t>·	</a:t>
            </a:r>
            <a:r>
              <a:rPr lang="en-US" dirty="0" smtClean="0">
                <a:latin typeface="Arial" pitchFamily="34" charset="0"/>
                <a:cs typeface="Arial" pitchFamily="34" charset="0"/>
              </a:rPr>
              <a:t>Just how low depends on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the nature of the problem.</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609600"/>
            <a:ext cx="7772400" cy="5334000"/>
          </a:xfrm>
        </p:spPr>
        <p:txBody>
          <a:bodyPr/>
          <a:lstStyle/>
          <a:p>
            <a:pPr algn="l"/>
            <a:r>
              <a:rPr lang="en-US" b="1" u="sng" dirty="0">
                <a:solidFill>
                  <a:schemeClr val="tx2"/>
                </a:solidFill>
                <a:latin typeface="Arial" pitchFamily="34" charset="0"/>
                <a:cs typeface="Arial" pitchFamily="34" charset="0"/>
              </a:rPr>
              <a:t>EXAMPLE</a:t>
            </a:r>
            <a:r>
              <a:rPr lang="en-US" dirty="0">
                <a:solidFill>
                  <a:schemeClr val="tx2"/>
                </a:solidFill>
                <a:latin typeface="Arial" pitchFamily="34" charset="0"/>
                <a:cs typeface="Arial" pitchFamily="34" charset="0"/>
              </a:rPr>
              <a:t>:</a:t>
            </a:r>
            <a:br>
              <a:rPr lang="en-US" dirty="0">
                <a:solidFill>
                  <a:schemeClr val="tx2"/>
                </a:solidFill>
                <a:latin typeface="Arial" pitchFamily="34" charset="0"/>
                <a:cs typeface="Arial" pitchFamily="34" charset="0"/>
              </a:rPr>
            </a:br>
            <a:r>
              <a:rPr lang="en-US" dirty="0">
                <a:solidFill>
                  <a:schemeClr val="tx2"/>
                </a:solidFill>
                <a:latin typeface="Arial" pitchFamily="34" charset="0"/>
                <a:cs typeface="Arial" pitchFamily="34" charset="0"/>
              </a:rPr>
              <a:t>As a quick example, let’s look at a 1-proportion z-test:</a:t>
            </a:r>
            <a:r>
              <a:rPr lang="en-US" dirty="0">
                <a:solidFill>
                  <a:schemeClr val="tx2"/>
                </a:solidFill>
                <a:latin typeface="+mj-lt"/>
                <a:ea typeface="+mj-ea"/>
                <a:cs typeface="+mj-cs"/>
              </a:rPr>
              <a:t/>
            </a:r>
            <a:br>
              <a:rPr lang="en-US" dirty="0">
                <a:solidFill>
                  <a:schemeClr val="tx2"/>
                </a:solidFill>
                <a:latin typeface="+mj-lt"/>
                <a:ea typeface="+mj-ea"/>
                <a:cs typeface="+mj-cs"/>
              </a:rPr>
            </a:br>
            <a:endParaRPr lang="en-US" dirty="0">
              <a:latin typeface="Arial" pitchFamily="34" charset="0"/>
              <a:cs typeface="Times New Roman" pitchFamily="18" charset="0"/>
            </a:endParaRPr>
          </a:p>
        </p:txBody>
      </p:sp>
    </p:spTree>
    <p:extLst>
      <p:ext uri="{BB962C8B-B14F-4D97-AF65-F5344CB8AC3E}">
        <p14:creationId xmlns:p14="http://schemas.microsoft.com/office/powerpoint/2010/main" val="32626931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609600"/>
            <a:ext cx="7772400" cy="5334000"/>
          </a:xfrm>
        </p:spPr>
        <p:txBody>
          <a:bodyPr/>
          <a:lstStyle/>
          <a:p>
            <a:pPr algn="l"/>
            <a:r>
              <a:rPr lang="en-US" dirty="0">
                <a:solidFill>
                  <a:schemeClr val="tx2"/>
                </a:solidFill>
                <a:latin typeface="Arial" pitchFamily="34" charset="0"/>
                <a:cs typeface="Arial" pitchFamily="34" charset="0"/>
              </a:rPr>
              <a:t>According to the U.S. Census says just 34% of American households have children under the age of 18.  A survey of 55 households in the Spencer area found that 22 of them had children under 18</a:t>
            </a:r>
            <a:r>
              <a:rPr lang="en-US" dirty="0" smtClean="0">
                <a:solidFill>
                  <a:schemeClr val="tx2"/>
                </a:solidFill>
                <a:latin typeface="Arial" pitchFamily="34" charset="0"/>
                <a:cs typeface="Arial" pitchFamily="34" charset="0"/>
              </a:rPr>
              <a:t>.</a:t>
            </a:r>
            <a:endParaRPr lang="en-US" dirty="0">
              <a:latin typeface="Arial" pitchFamily="34" charset="0"/>
              <a:cs typeface="Times New Roman" pitchFamily="18" charset="0"/>
            </a:endParaRPr>
          </a:p>
        </p:txBody>
      </p:sp>
    </p:spTree>
    <p:extLst>
      <p:ext uri="{BB962C8B-B14F-4D97-AF65-F5344CB8AC3E}">
        <p14:creationId xmlns:p14="http://schemas.microsoft.com/office/powerpoint/2010/main" val="32626931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609600"/>
            <a:ext cx="7772400" cy="5334000"/>
          </a:xfrm>
        </p:spPr>
        <p:txBody>
          <a:bodyPr/>
          <a:lstStyle/>
          <a:p>
            <a:pPr algn="l"/>
            <a:r>
              <a:rPr lang="en-US" dirty="0" smtClean="0">
                <a:solidFill>
                  <a:schemeClr val="tx2"/>
                </a:solidFill>
                <a:latin typeface="Arial" pitchFamily="34" charset="0"/>
                <a:cs typeface="Arial" pitchFamily="34" charset="0"/>
              </a:rPr>
              <a:t>Do </a:t>
            </a:r>
            <a:r>
              <a:rPr lang="en-US" dirty="0">
                <a:solidFill>
                  <a:schemeClr val="tx2"/>
                </a:solidFill>
                <a:latin typeface="Arial" pitchFamily="34" charset="0"/>
                <a:cs typeface="Arial" pitchFamily="34" charset="0"/>
              </a:rPr>
              <a:t>a 1-proportion t-test at the Is the percentage of households with children in Spencer is higher than it is nationwide?  Do a 1-proportion z-test at the 5% level of significance</a:t>
            </a:r>
            <a:r>
              <a:rPr lang="en-US" dirty="0" smtClean="0">
                <a:solidFill>
                  <a:schemeClr val="tx2"/>
                </a:solidFill>
                <a:latin typeface="Arial" pitchFamily="34" charset="0"/>
                <a:cs typeface="Arial" pitchFamily="34" charset="0"/>
              </a:rPr>
              <a:t>.</a:t>
            </a:r>
            <a:endParaRPr lang="en-US" dirty="0">
              <a:latin typeface="Arial" pitchFamily="34" charset="0"/>
              <a:cs typeface="Times New Roman" pitchFamily="18" charset="0"/>
            </a:endParaRPr>
          </a:p>
        </p:txBody>
      </p:sp>
    </p:spTree>
    <p:extLst>
      <p:ext uri="{BB962C8B-B14F-4D97-AF65-F5344CB8AC3E}">
        <p14:creationId xmlns:p14="http://schemas.microsoft.com/office/powerpoint/2010/main" val="16456864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609600"/>
            <a:ext cx="7772400" cy="5334000"/>
          </a:xfrm>
        </p:spPr>
        <p:txBody>
          <a:bodyPr/>
          <a:lstStyle/>
          <a:p>
            <a:pPr algn="l"/>
            <a:r>
              <a:rPr lang="en-US" dirty="0">
                <a:solidFill>
                  <a:schemeClr val="tx2"/>
                </a:solidFill>
                <a:latin typeface="Arial" pitchFamily="34" charset="0"/>
                <a:cs typeface="Arial" pitchFamily="34" charset="0"/>
              </a:rPr>
              <a:t>1.  Define (find variables)</a:t>
            </a:r>
            <a:br>
              <a:rPr lang="en-US" dirty="0">
                <a:solidFill>
                  <a:schemeClr val="tx2"/>
                </a:solidFill>
                <a:latin typeface="Arial" pitchFamily="34" charset="0"/>
                <a:cs typeface="Arial" pitchFamily="34" charset="0"/>
              </a:rPr>
            </a:br>
            <a:r>
              <a:rPr lang="en-US" dirty="0">
                <a:solidFill>
                  <a:schemeClr val="tx2"/>
                </a:solidFill>
                <a:latin typeface="Arial" pitchFamily="34" charset="0"/>
                <a:cs typeface="Arial" pitchFamily="34" charset="0"/>
              </a:rPr>
              <a:t>In reading the problem we find</a:t>
            </a:r>
            <a:r>
              <a:rPr lang="en-US" dirty="0" smtClean="0">
                <a:solidFill>
                  <a:schemeClr val="tx2"/>
                </a:solidFill>
                <a:latin typeface="Arial" pitchFamily="34" charset="0"/>
                <a:cs typeface="Arial" pitchFamily="34" charset="0"/>
              </a:rPr>
              <a:t>:</a:t>
            </a:r>
            <a:br>
              <a:rPr lang="en-US" dirty="0" smtClean="0">
                <a:solidFill>
                  <a:schemeClr val="tx2"/>
                </a:solidFill>
                <a:latin typeface="Arial" pitchFamily="34" charset="0"/>
                <a:cs typeface="Arial" pitchFamily="34" charset="0"/>
              </a:rPr>
            </a:br>
            <a:r>
              <a:rPr lang="en-US" dirty="0" smtClean="0">
                <a:latin typeface="Symbol" pitchFamily="18" charset="2"/>
                <a:cs typeface="Times New Roman" pitchFamily="18" charset="0"/>
              </a:rPr>
              <a:t>·	</a:t>
            </a:r>
            <a:r>
              <a:rPr lang="en-US" dirty="0" smtClean="0">
                <a:solidFill>
                  <a:schemeClr val="tx2"/>
                </a:solidFill>
                <a:latin typeface="Arial" pitchFamily="34" charset="0"/>
                <a:cs typeface="Arial" pitchFamily="34" charset="0"/>
              </a:rPr>
              <a:t>Nationwide </a:t>
            </a:r>
            <a:r>
              <a:rPr lang="en-US" dirty="0">
                <a:solidFill>
                  <a:schemeClr val="tx2"/>
                </a:solidFill>
                <a:latin typeface="Arial" pitchFamily="34" charset="0"/>
                <a:cs typeface="Arial" pitchFamily="34" charset="0"/>
              </a:rPr>
              <a:t>the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percentage </a:t>
            </a:r>
            <a:r>
              <a:rPr lang="en-US" dirty="0">
                <a:solidFill>
                  <a:schemeClr val="tx2"/>
                </a:solidFill>
                <a:latin typeface="Arial" pitchFamily="34" charset="0"/>
                <a:cs typeface="Arial" pitchFamily="34" charset="0"/>
              </a:rPr>
              <a:t>is 34</a:t>
            </a:r>
            <a:r>
              <a:rPr lang="en-US" dirty="0" smtClean="0">
                <a:solidFill>
                  <a:schemeClr val="tx2"/>
                </a:solidFill>
                <a:latin typeface="Arial" pitchFamily="34" charset="0"/>
                <a:cs typeface="Arial" pitchFamily="34" charset="0"/>
              </a:rPr>
              <a:t>%</a:t>
            </a:r>
            <a:br>
              <a:rPr lang="en-US" dirty="0" smtClean="0">
                <a:solidFill>
                  <a:schemeClr val="tx2"/>
                </a:solidFill>
                <a:latin typeface="Arial" pitchFamily="34" charset="0"/>
                <a:cs typeface="Arial" pitchFamily="34" charset="0"/>
              </a:rPr>
            </a:br>
            <a:r>
              <a:rPr lang="en-US" dirty="0" smtClean="0">
                <a:latin typeface="Symbol" pitchFamily="18" charset="2"/>
                <a:cs typeface="Times New Roman" pitchFamily="18" charset="0"/>
              </a:rPr>
              <a:t>·	</a:t>
            </a:r>
            <a:r>
              <a:rPr lang="en-US" dirty="0">
                <a:solidFill>
                  <a:schemeClr val="tx2"/>
                </a:solidFill>
                <a:latin typeface="Arial" pitchFamily="34" charset="0"/>
                <a:cs typeface="Arial" pitchFamily="34" charset="0"/>
              </a:rPr>
              <a:t>In Spencer it is 22 out of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55</a:t>
            </a:r>
            <a:endParaRPr lang="en-US" dirty="0">
              <a:latin typeface="Arial" pitchFamily="34" charset="0"/>
              <a:cs typeface="Arial" pitchFamily="34" charset="0"/>
            </a:endParaRPr>
          </a:p>
        </p:txBody>
      </p:sp>
    </p:spTree>
    <p:extLst>
      <p:ext uri="{BB962C8B-B14F-4D97-AF65-F5344CB8AC3E}">
        <p14:creationId xmlns:p14="http://schemas.microsoft.com/office/powerpoint/2010/main" val="32626931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609600"/>
            <a:ext cx="7772400" cy="5334000"/>
          </a:xfrm>
        </p:spPr>
        <p:txBody>
          <a:bodyPr/>
          <a:lstStyle/>
          <a:p>
            <a:pPr algn="l"/>
            <a:r>
              <a:rPr lang="en-US" dirty="0">
                <a:solidFill>
                  <a:schemeClr val="tx2"/>
                </a:solidFill>
                <a:latin typeface="Arial" pitchFamily="34" charset="0"/>
                <a:cs typeface="Arial" pitchFamily="34" charset="0"/>
              </a:rPr>
              <a:t>2.  Hypotheses (H</a:t>
            </a:r>
            <a:r>
              <a:rPr lang="en-US" baseline="-25000" dirty="0">
                <a:solidFill>
                  <a:schemeClr val="tx2"/>
                </a:solidFill>
                <a:latin typeface="Arial" pitchFamily="34" charset="0"/>
                <a:cs typeface="Arial" pitchFamily="34" charset="0"/>
              </a:rPr>
              <a:t>1</a:t>
            </a:r>
            <a:r>
              <a:rPr lang="en-US" dirty="0">
                <a:solidFill>
                  <a:schemeClr val="tx2"/>
                </a:solidFill>
                <a:latin typeface="Arial" pitchFamily="34" charset="0"/>
                <a:cs typeface="Arial" pitchFamily="34" charset="0"/>
              </a:rPr>
              <a:t> and H</a:t>
            </a:r>
            <a:r>
              <a:rPr lang="en-US" baseline="-25000" dirty="0">
                <a:solidFill>
                  <a:schemeClr val="tx2"/>
                </a:solidFill>
                <a:latin typeface="Arial" pitchFamily="34" charset="0"/>
                <a:cs typeface="Arial" pitchFamily="34" charset="0"/>
              </a:rPr>
              <a:t>0</a:t>
            </a:r>
            <a:r>
              <a:rPr lang="en-US" dirty="0" smtClean="0">
                <a:solidFill>
                  <a:schemeClr val="tx2"/>
                </a:solidFill>
                <a:latin typeface="Arial" pitchFamily="34" charset="0"/>
                <a:cs typeface="Arial" pitchFamily="34" charset="0"/>
              </a:rPr>
              <a:t>)</a:t>
            </a:r>
            <a:br>
              <a:rPr lang="en-US" dirty="0" smtClean="0">
                <a:solidFill>
                  <a:schemeClr val="tx2"/>
                </a:solidFill>
                <a:latin typeface="Arial" pitchFamily="34" charset="0"/>
                <a:cs typeface="Arial" pitchFamily="34" charset="0"/>
              </a:rPr>
            </a:br>
            <a:r>
              <a:rPr lang="en-US" dirty="0" smtClean="0">
                <a:latin typeface="Symbol" pitchFamily="18" charset="2"/>
                <a:cs typeface="Times New Roman" pitchFamily="18" charset="0"/>
              </a:rPr>
              <a:t>·	</a:t>
            </a:r>
            <a:r>
              <a:rPr lang="en-US" dirty="0">
                <a:solidFill>
                  <a:schemeClr val="tx2"/>
                </a:solidFill>
                <a:latin typeface="Arial" pitchFamily="34" charset="0"/>
                <a:cs typeface="Arial" pitchFamily="34" charset="0"/>
              </a:rPr>
              <a:t>H</a:t>
            </a:r>
            <a:r>
              <a:rPr lang="en-US" baseline="-25000" dirty="0">
                <a:solidFill>
                  <a:schemeClr val="tx2"/>
                </a:solidFill>
                <a:latin typeface="Arial" pitchFamily="34" charset="0"/>
                <a:cs typeface="Arial" pitchFamily="34" charset="0"/>
              </a:rPr>
              <a:t>1</a:t>
            </a:r>
            <a:r>
              <a:rPr lang="en-US" dirty="0">
                <a:solidFill>
                  <a:schemeClr val="tx2"/>
                </a:solidFill>
                <a:latin typeface="Arial" pitchFamily="34" charset="0"/>
                <a:cs typeface="Arial" pitchFamily="34" charset="0"/>
              </a:rPr>
              <a:t>:  The percentage of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households </a:t>
            </a:r>
            <a:r>
              <a:rPr lang="en-US" dirty="0">
                <a:solidFill>
                  <a:schemeClr val="tx2"/>
                </a:solidFill>
                <a:latin typeface="Arial" pitchFamily="34" charset="0"/>
                <a:cs typeface="Arial" pitchFamily="34" charset="0"/>
              </a:rPr>
              <a:t>with children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in </a:t>
            </a:r>
            <a:r>
              <a:rPr lang="en-US" dirty="0">
                <a:solidFill>
                  <a:schemeClr val="tx2"/>
                </a:solidFill>
                <a:latin typeface="Arial" pitchFamily="34" charset="0"/>
                <a:cs typeface="Arial" pitchFamily="34" charset="0"/>
              </a:rPr>
              <a:t>Spencer is higher than it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is </a:t>
            </a:r>
            <a:r>
              <a:rPr lang="en-US" dirty="0">
                <a:solidFill>
                  <a:schemeClr val="tx2"/>
                </a:solidFill>
                <a:latin typeface="Arial" pitchFamily="34" charset="0"/>
                <a:cs typeface="Arial" pitchFamily="34" charset="0"/>
              </a:rPr>
              <a:t>nationwide</a:t>
            </a:r>
            <a:r>
              <a:rPr lang="en-US" dirty="0" smtClean="0">
                <a:solidFill>
                  <a:schemeClr val="tx2"/>
                </a:solidFill>
                <a:latin typeface="Arial" pitchFamily="34" charset="0"/>
                <a:cs typeface="Arial" pitchFamily="34" charset="0"/>
              </a:rPr>
              <a:t>.</a:t>
            </a:r>
            <a:br>
              <a:rPr lang="en-US" dirty="0" smtClean="0">
                <a:solidFill>
                  <a:schemeClr val="tx2"/>
                </a:solidFill>
                <a:latin typeface="Arial" pitchFamily="34" charset="0"/>
                <a:cs typeface="Arial" pitchFamily="34" charset="0"/>
              </a:rPr>
            </a:br>
            <a:r>
              <a:rPr lang="en-US" dirty="0" smtClean="0">
                <a:latin typeface="Symbol" pitchFamily="18" charset="2"/>
                <a:cs typeface="Times New Roman" pitchFamily="18" charset="0"/>
              </a:rPr>
              <a:t>·	</a:t>
            </a:r>
            <a:r>
              <a:rPr lang="en-US" dirty="0">
                <a:solidFill>
                  <a:schemeClr val="tx2"/>
                </a:solidFill>
                <a:latin typeface="Arial" pitchFamily="34" charset="0"/>
                <a:cs typeface="Arial" pitchFamily="34" charset="0"/>
              </a:rPr>
              <a:t>H</a:t>
            </a:r>
            <a:r>
              <a:rPr lang="en-US" baseline="-25000" dirty="0">
                <a:solidFill>
                  <a:schemeClr val="tx2"/>
                </a:solidFill>
                <a:latin typeface="Arial" pitchFamily="34" charset="0"/>
                <a:cs typeface="Arial" pitchFamily="34" charset="0"/>
              </a:rPr>
              <a:t>1</a:t>
            </a:r>
            <a:r>
              <a:rPr lang="en-US" dirty="0">
                <a:solidFill>
                  <a:schemeClr val="tx2"/>
                </a:solidFill>
                <a:latin typeface="Arial" pitchFamily="34" charset="0"/>
                <a:cs typeface="Arial" pitchFamily="34" charset="0"/>
              </a:rPr>
              <a:t>:  The percentage of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households </a:t>
            </a:r>
            <a:r>
              <a:rPr lang="en-US" dirty="0">
                <a:solidFill>
                  <a:schemeClr val="tx2"/>
                </a:solidFill>
                <a:latin typeface="Arial" pitchFamily="34" charset="0"/>
                <a:cs typeface="Arial" pitchFamily="34" charset="0"/>
              </a:rPr>
              <a:t>with children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in </a:t>
            </a:r>
            <a:r>
              <a:rPr lang="en-US" dirty="0">
                <a:solidFill>
                  <a:schemeClr val="tx2"/>
                </a:solidFill>
                <a:latin typeface="Arial" pitchFamily="34" charset="0"/>
                <a:cs typeface="Arial" pitchFamily="34" charset="0"/>
              </a:rPr>
              <a:t>Spencer is not higher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than </a:t>
            </a:r>
            <a:r>
              <a:rPr lang="en-US" dirty="0">
                <a:solidFill>
                  <a:schemeClr val="tx2"/>
                </a:solidFill>
                <a:latin typeface="Arial" pitchFamily="34" charset="0"/>
                <a:cs typeface="Arial" pitchFamily="34" charset="0"/>
              </a:rPr>
              <a:t>it is nationwide</a:t>
            </a:r>
            <a:r>
              <a:rPr lang="en-US" dirty="0" smtClean="0">
                <a:solidFill>
                  <a:schemeClr val="tx2"/>
                </a:solidFill>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32626931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609600"/>
            <a:ext cx="7772400" cy="5334000"/>
          </a:xfrm>
        </p:spPr>
        <p:txBody>
          <a:bodyPr/>
          <a:lstStyle/>
          <a:p>
            <a:pPr lvl="0" algn="l"/>
            <a:r>
              <a:rPr lang="en-US" dirty="0">
                <a:solidFill>
                  <a:schemeClr val="tx2"/>
                </a:solidFill>
                <a:latin typeface="Arial" pitchFamily="34" charset="0"/>
                <a:cs typeface="Arial" pitchFamily="34" charset="0"/>
              </a:rPr>
              <a:t>3.  Significance (</a:t>
            </a:r>
            <a:r>
              <a:rPr lang="en-US" dirty="0">
                <a:solidFill>
                  <a:schemeClr val="tx2"/>
                </a:solidFill>
                <a:latin typeface="Lucida Console" pitchFamily="49" charset="0"/>
                <a:cs typeface="Arial" pitchFamily="34" charset="0"/>
              </a:rPr>
              <a:t>α</a:t>
            </a:r>
            <a:r>
              <a:rPr lang="en-US" dirty="0" smtClean="0">
                <a:solidFill>
                  <a:schemeClr val="tx2"/>
                </a:solidFill>
                <a:latin typeface="Arial" pitchFamily="34" charset="0"/>
                <a:cs typeface="Arial" pitchFamily="34" charset="0"/>
              </a:rPr>
              <a:t>)</a:t>
            </a:r>
            <a:br>
              <a:rPr lang="en-US" dirty="0" smtClean="0">
                <a:solidFill>
                  <a:schemeClr val="tx2"/>
                </a:solidFill>
                <a:latin typeface="Arial" pitchFamily="34" charset="0"/>
                <a:cs typeface="Arial" pitchFamily="34" charset="0"/>
              </a:rPr>
            </a:br>
            <a:r>
              <a:rPr lang="en-US" dirty="0" smtClean="0">
                <a:latin typeface="Symbol" pitchFamily="18" charset="2"/>
                <a:cs typeface="Times New Roman" pitchFamily="18" charset="0"/>
              </a:rPr>
              <a:t>·	</a:t>
            </a:r>
            <a:r>
              <a:rPr lang="en-US" dirty="0" smtClean="0">
                <a:solidFill>
                  <a:schemeClr val="tx2"/>
                </a:solidFill>
                <a:latin typeface="Arial" pitchFamily="34" charset="0"/>
                <a:cs typeface="Arial" pitchFamily="34" charset="0"/>
              </a:rPr>
              <a:t>The </a:t>
            </a:r>
            <a:r>
              <a:rPr lang="en-US" dirty="0">
                <a:solidFill>
                  <a:schemeClr val="tx2"/>
                </a:solidFill>
                <a:latin typeface="Arial" pitchFamily="34" charset="0"/>
                <a:cs typeface="Arial" pitchFamily="34" charset="0"/>
              </a:rPr>
              <a:t>problem says 5</a:t>
            </a:r>
            <a:r>
              <a:rPr lang="en-US" dirty="0" smtClean="0">
                <a:solidFill>
                  <a:schemeClr val="tx2"/>
                </a:solidFill>
                <a:latin typeface="Arial" pitchFamily="34" charset="0"/>
                <a:cs typeface="Arial" pitchFamily="34" charset="0"/>
              </a:rPr>
              <a:t>%</a:t>
            </a:r>
            <a:endParaRPr lang="en-US"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2626931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609600"/>
            <a:ext cx="7772400" cy="5334000"/>
          </a:xfrm>
        </p:spPr>
        <p:txBody>
          <a:bodyPr/>
          <a:lstStyle/>
          <a:p>
            <a:pPr lvl="0" algn="l"/>
            <a:r>
              <a:rPr lang="en-US" dirty="0">
                <a:solidFill>
                  <a:schemeClr val="tx2"/>
                </a:solidFill>
                <a:latin typeface="Arial" pitchFamily="34" charset="0"/>
                <a:cs typeface="Arial" pitchFamily="34" charset="0"/>
              </a:rPr>
              <a:t>4.  Critical value (table</a:t>
            </a:r>
            <a:r>
              <a:rPr lang="en-US" dirty="0" smtClean="0">
                <a:solidFill>
                  <a:schemeClr val="tx2"/>
                </a:solidFill>
                <a:latin typeface="Arial" pitchFamily="34" charset="0"/>
                <a:cs typeface="Arial" pitchFamily="34" charset="0"/>
              </a:rPr>
              <a:t>)</a:t>
            </a:r>
            <a:br>
              <a:rPr lang="en-US" dirty="0" smtClean="0">
                <a:solidFill>
                  <a:schemeClr val="tx2"/>
                </a:solidFill>
                <a:latin typeface="Arial" pitchFamily="34" charset="0"/>
                <a:cs typeface="Arial" pitchFamily="34" charset="0"/>
              </a:rPr>
            </a:br>
            <a:r>
              <a:rPr lang="en-US" dirty="0" smtClean="0">
                <a:latin typeface="Symbol" pitchFamily="18" charset="2"/>
                <a:cs typeface="Times New Roman" pitchFamily="18" charset="0"/>
              </a:rPr>
              <a:t>·	</a:t>
            </a:r>
            <a:r>
              <a:rPr lang="en-US" dirty="0" smtClean="0">
                <a:solidFill>
                  <a:schemeClr val="tx2"/>
                </a:solidFill>
                <a:latin typeface="Arial" pitchFamily="34" charset="0"/>
                <a:cs typeface="Arial" pitchFamily="34" charset="0"/>
              </a:rPr>
              <a:t>We’ll </a:t>
            </a:r>
            <a:r>
              <a:rPr lang="en-US" dirty="0">
                <a:solidFill>
                  <a:schemeClr val="tx2"/>
                </a:solidFill>
                <a:latin typeface="Arial" pitchFamily="34" charset="0"/>
                <a:cs typeface="Arial" pitchFamily="34" charset="0"/>
              </a:rPr>
              <a:t>learn how to do this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later</a:t>
            </a:r>
            <a:r>
              <a:rPr lang="en-US" dirty="0">
                <a:solidFill>
                  <a:schemeClr val="tx2"/>
                </a:solidFill>
                <a:latin typeface="Arial" pitchFamily="34" charset="0"/>
                <a:cs typeface="Arial" pitchFamily="34" charset="0"/>
              </a:rPr>
              <a:t>, but it turns out that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the </a:t>
            </a:r>
            <a:r>
              <a:rPr lang="en-US" dirty="0">
                <a:solidFill>
                  <a:schemeClr val="tx2"/>
                </a:solidFill>
                <a:latin typeface="Arial" pitchFamily="34" charset="0"/>
                <a:cs typeface="Arial" pitchFamily="34" charset="0"/>
              </a:rPr>
              <a:t>table value we’ll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compare </a:t>
            </a:r>
            <a:r>
              <a:rPr lang="en-US" dirty="0">
                <a:solidFill>
                  <a:schemeClr val="tx2"/>
                </a:solidFill>
                <a:latin typeface="Arial" pitchFamily="34" charset="0"/>
                <a:cs typeface="Arial" pitchFamily="34" charset="0"/>
              </a:rPr>
              <a:t>to is </a:t>
            </a:r>
            <a:r>
              <a:rPr lang="en-US" dirty="0" smtClean="0">
                <a:solidFill>
                  <a:schemeClr val="tx2"/>
                </a:solidFill>
                <a:latin typeface="Arial" pitchFamily="34" charset="0"/>
                <a:cs typeface="Arial" pitchFamily="34" charset="0"/>
              </a:rPr>
              <a:t>z </a:t>
            </a:r>
            <a:r>
              <a:rPr lang="en-US" dirty="0">
                <a:solidFill>
                  <a:schemeClr val="tx2"/>
                </a:solidFill>
                <a:latin typeface="Arial" pitchFamily="34" charset="0"/>
                <a:cs typeface="Arial" pitchFamily="34" charset="0"/>
              </a:rPr>
              <a:t>= </a:t>
            </a:r>
            <a:r>
              <a:rPr lang="en-US" dirty="0" smtClean="0">
                <a:solidFill>
                  <a:schemeClr val="tx2"/>
                </a:solidFill>
                <a:latin typeface="Arial" pitchFamily="34" charset="0"/>
                <a:cs typeface="Arial" pitchFamily="34" charset="0"/>
              </a:rPr>
              <a:t>1.645</a:t>
            </a:r>
            <a:endParaRPr lang="en-US" dirty="0">
              <a:solidFill>
                <a:schemeClr val="tx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609600"/>
            <a:ext cx="7772400" cy="5334000"/>
          </a:xfrm>
        </p:spPr>
        <p:txBody>
          <a:bodyPr/>
          <a:lstStyle/>
          <a:p>
            <a:pPr lvl="0" algn="l"/>
            <a:r>
              <a:rPr lang="en-US" dirty="0">
                <a:solidFill>
                  <a:schemeClr val="tx2"/>
                </a:solidFill>
                <a:latin typeface="Arial" pitchFamily="34" charset="0"/>
                <a:cs typeface="Arial" pitchFamily="34" charset="0"/>
              </a:rPr>
              <a:t>5.  Test statistic (calculator</a:t>
            </a:r>
            <a:r>
              <a:rPr lang="en-US" dirty="0" smtClean="0">
                <a:solidFill>
                  <a:schemeClr val="tx2"/>
                </a:solidFill>
                <a:latin typeface="Arial" pitchFamily="34" charset="0"/>
                <a:cs typeface="Arial" pitchFamily="34" charset="0"/>
              </a:rPr>
              <a:t>)</a:t>
            </a:r>
            <a:br>
              <a:rPr lang="en-US" dirty="0" smtClean="0">
                <a:solidFill>
                  <a:schemeClr val="tx2"/>
                </a:solidFill>
                <a:latin typeface="Arial" pitchFamily="34" charset="0"/>
                <a:cs typeface="Arial" pitchFamily="34" charset="0"/>
              </a:rPr>
            </a:br>
            <a:r>
              <a:rPr lang="en-US" dirty="0" smtClean="0">
                <a:latin typeface="Symbol" pitchFamily="18" charset="2"/>
                <a:cs typeface="Times New Roman" pitchFamily="18" charset="0"/>
              </a:rPr>
              <a:t>·	</a:t>
            </a:r>
            <a:r>
              <a:rPr lang="en-US" dirty="0">
                <a:solidFill>
                  <a:schemeClr val="tx2"/>
                </a:solidFill>
                <a:latin typeface="Arial" pitchFamily="34" charset="0"/>
                <a:cs typeface="Arial" pitchFamily="34" charset="0"/>
              </a:rPr>
              <a:t>On a graphing calculator,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go </a:t>
            </a:r>
            <a:r>
              <a:rPr lang="en-US" dirty="0">
                <a:solidFill>
                  <a:schemeClr val="tx2"/>
                </a:solidFill>
                <a:latin typeface="Arial" pitchFamily="34" charset="0"/>
                <a:cs typeface="Arial" pitchFamily="34" charset="0"/>
              </a:rPr>
              <a:t>to STAT </a:t>
            </a:r>
            <a:r>
              <a:rPr lang="en-US" dirty="0">
                <a:solidFill>
                  <a:schemeClr val="tx2"/>
                </a:solidFill>
                <a:latin typeface="Arial" pitchFamily="34" charset="0"/>
                <a:cs typeface="Arial" pitchFamily="34" charset="0"/>
                <a:sym typeface="Wingdings"/>
              </a:rPr>
              <a:t></a:t>
            </a:r>
            <a:r>
              <a:rPr lang="en-US" dirty="0">
                <a:solidFill>
                  <a:schemeClr val="tx2"/>
                </a:solidFill>
                <a:latin typeface="Arial" pitchFamily="34" charset="0"/>
                <a:cs typeface="Arial" pitchFamily="34" charset="0"/>
              </a:rPr>
              <a:t> TESTS </a:t>
            </a:r>
            <a:r>
              <a:rPr lang="en-US" dirty="0">
                <a:solidFill>
                  <a:schemeClr val="tx2"/>
                </a:solidFill>
                <a:latin typeface="Arial" pitchFamily="34" charset="0"/>
                <a:cs typeface="Arial" pitchFamily="34" charset="0"/>
                <a:sym typeface="Wingdings"/>
              </a:rPr>
              <a:t></a:t>
            </a:r>
            <a:r>
              <a:rPr lang="en-US" dirty="0">
                <a:solidFill>
                  <a:schemeClr val="tx2"/>
                </a:solidFill>
                <a:latin typeface="Arial" pitchFamily="34" charset="0"/>
                <a:cs typeface="Arial" pitchFamily="34" charset="0"/>
              </a:rPr>
              <a:t>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1-PropZTest </a:t>
            </a:r>
            <a:r>
              <a:rPr lang="en-US" dirty="0">
                <a:solidFill>
                  <a:schemeClr val="tx2"/>
                </a:solidFill>
                <a:latin typeface="Arial" pitchFamily="34" charset="0"/>
                <a:cs typeface="Arial" pitchFamily="34" charset="0"/>
              </a:rPr>
              <a:t>(Choice 5</a:t>
            </a:r>
            <a:r>
              <a:rPr lang="en-US" dirty="0" smtClean="0">
                <a:solidFill>
                  <a:schemeClr val="tx2"/>
                </a:solidFill>
                <a:latin typeface="Arial" pitchFamily="34" charset="0"/>
                <a:cs typeface="Arial" pitchFamily="34" charset="0"/>
              </a:rPr>
              <a:t>)</a:t>
            </a:r>
            <a:br>
              <a:rPr lang="en-US" dirty="0" smtClean="0">
                <a:solidFill>
                  <a:schemeClr val="tx2"/>
                </a:solidFill>
                <a:latin typeface="Arial" pitchFamily="34" charset="0"/>
                <a:cs typeface="Arial" pitchFamily="34" charset="0"/>
              </a:rPr>
            </a:b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endParaRPr lang="en-US" dirty="0">
              <a:solidFill>
                <a:schemeClr val="tx2"/>
              </a:solidFill>
              <a:latin typeface="Arial"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406" y="3733800"/>
            <a:ext cx="2935008" cy="2506986"/>
          </a:xfrm>
          <a:prstGeom prst="rect">
            <a:avLst/>
          </a:prstGeom>
        </p:spPr>
      </p:pic>
    </p:spTree>
    <p:extLst>
      <p:ext uri="{BB962C8B-B14F-4D97-AF65-F5344CB8AC3E}">
        <p14:creationId xmlns:p14="http://schemas.microsoft.com/office/powerpoint/2010/main" val="4358584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609600"/>
            <a:ext cx="7772400" cy="5334000"/>
          </a:xfrm>
        </p:spPr>
        <p:txBody>
          <a:bodyPr/>
          <a:lstStyle/>
          <a:p>
            <a:pPr algn="l"/>
            <a:r>
              <a:rPr lang="en-US" dirty="0" smtClean="0">
                <a:solidFill>
                  <a:schemeClr val="tx2"/>
                </a:solidFill>
                <a:latin typeface="Arial" pitchFamily="34" charset="0"/>
                <a:cs typeface="Arial" pitchFamily="34" charset="0"/>
              </a:rPr>
              <a:t>For classical hypothesis tests, it </a:t>
            </a:r>
            <a:r>
              <a:rPr lang="en-US" dirty="0">
                <a:solidFill>
                  <a:schemeClr val="tx2"/>
                </a:solidFill>
                <a:latin typeface="Arial" pitchFamily="34" charset="0"/>
                <a:cs typeface="Arial" pitchFamily="34" charset="0"/>
              </a:rPr>
              <a:t>doesn’t really matter what’s highlighted on the ≠, &lt;, &gt; line.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 y="0"/>
            <a:ext cx="2667000" cy="231722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4415281"/>
            <a:ext cx="2819400" cy="2442719"/>
          </a:xfrm>
          <a:prstGeom prst="rect">
            <a:avLst/>
          </a:prstGeom>
        </p:spPr>
      </p:pic>
    </p:spTree>
    <p:extLst>
      <p:ext uri="{BB962C8B-B14F-4D97-AF65-F5344CB8AC3E}">
        <p14:creationId xmlns:p14="http://schemas.microsoft.com/office/powerpoint/2010/main" val="7023710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609600"/>
            <a:ext cx="7772400" cy="5334000"/>
          </a:xfrm>
        </p:spPr>
        <p:txBody>
          <a:bodyPr/>
          <a:lstStyle/>
          <a:p>
            <a:pPr algn="l"/>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r>
            <a:br>
              <a:rPr lang="en-US" dirty="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solidFill>
                  <a:schemeClr val="tx2"/>
                </a:solidFill>
                <a:latin typeface="Arial" pitchFamily="34" charset="0"/>
                <a:cs typeface="Arial" pitchFamily="34" charset="0"/>
              </a:rPr>
              <a:t>What matters in the result is that z = .939</a:t>
            </a:r>
            <a:endParaRPr lang="en-US" dirty="0">
              <a:solidFill>
                <a:schemeClr val="tx2"/>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762000"/>
            <a:ext cx="3059049" cy="2650350"/>
          </a:xfrm>
          <a:prstGeom prst="rect">
            <a:avLst/>
          </a:prstGeom>
        </p:spPr>
      </p:pic>
    </p:spTree>
    <p:extLst>
      <p:ext uri="{BB962C8B-B14F-4D97-AF65-F5344CB8AC3E}">
        <p14:creationId xmlns:p14="http://schemas.microsoft.com/office/powerpoint/2010/main" val="1122686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609600"/>
            <a:ext cx="7772400" cy="5334000"/>
          </a:xfrm>
        </p:spPr>
        <p:txBody>
          <a:bodyPr/>
          <a:lstStyle/>
          <a:p>
            <a:pPr algn="l"/>
            <a:r>
              <a:rPr lang="en-US" dirty="0" smtClean="0">
                <a:latin typeface="Arial" pitchFamily="34" charset="0"/>
                <a:cs typeface="Arial" pitchFamily="34" charset="0"/>
              </a:rPr>
              <a:t>FIRST, let’s look at HYPOTHESES</a:t>
            </a:r>
            <a:br>
              <a:rPr lang="en-US" dirty="0" smtClean="0">
                <a:latin typeface="Arial" pitchFamily="34" charset="0"/>
                <a:cs typeface="Arial" pitchFamily="34" charset="0"/>
              </a:rPr>
            </a:br>
            <a:r>
              <a:rPr lang="en-US" dirty="0" smtClean="0">
                <a:latin typeface="Symbol" pitchFamily="18" charset="2"/>
                <a:cs typeface="Arial" pitchFamily="34" charset="0"/>
              </a:rPr>
              <a:t>·	</a:t>
            </a:r>
            <a:r>
              <a:rPr lang="en-US" dirty="0" smtClean="0">
                <a:latin typeface="Arial" pitchFamily="34" charset="0"/>
                <a:cs typeface="Arial" pitchFamily="34" charset="0"/>
              </a:rPr>
              <a:t>H</a:t>
            </a:r>
            <a:r>
              <a:rPr lang="en-US" baseline="-25000" dirty="0" smtClean="0">
                <a:latin typeface="Arial" pitchFamily="34" charset="0"/>
                <a:cs typeface="Arial" pitchFamily="34" charset="0"/>
              </a:rPr>
              <a:t>1</a:t>
            </a:r>
            <a:r>
              <a:rPr lang="en-US" dirty="0" smtClean="0">
                <a:latin typeface="Arial" pitchFamily="34" charset="0"/>
                <a:cs typeface="Arial" pitchFamily="34" charset="0"/>
              </a:rPr>
              <a:t> = Alternative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hypothesis … says a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result </a:t>
            </a:r>
            <a:r>
              <a:rPr lang="en-US" b="1" u="sng" dirty="0" smtClean="0">
                <a:latin typeface="Arial" pitchFamily="34" charset="0"/>
                <a:cs typeface="Arial" pitchFamily="34" charset="0"/>
              </a:rPr>
              <a:t>IS</a:t>
            </a:r>
            <a:r>
              <a:rPr lang="en-US" dirty="0" smtClean="0">
                <a:latin typeface="Arial" pitchFamily="34" charset="0"/>
                <a:cs typeface="Arial" pitchFamily="34" charset="0"/>
              </a:rPr>
              <a:t> significant</a:t>
            </a:r>
            <a:br>
              <a:rPr lang="en-US" dirty="0" smtClean="0">
                <a:latin typeface="Arial" pitchFamily="34" charset="0"/>
                <a:cs typeface="Arial" pitchFamily="34" charset="0"/>
              </a:rPr>
            </a:br>
            <a:r>
              <a:rPr lang="en-US" dirty="0">
                <a:latin typeface="Arial" pitchFamily="34" charset="0"/>
                <a:cs typeface="Arial" pitchFamily="34" charset="0"/>
              </a:rPr>
              <a:t/>
            </a:r>
            <a:br>
              <a:rPr lang="en-US" dirty="0">
                <a:latin typeface="Arial" pitchFamily="34" charset="0"/>
                <a:cs typeface="Arial" pitchFamily="34" charset="0"/>
              </a:rPr>
            </a:br>
            <a:r>
              <a:rPr lang="en-US" dirty="0">
                <a:latin typeface="Symbol" pitchFamily="18" charset="2"/>
                <a:cs typeface="Arial" pitchFamily="34" charset="0"/>
              </a:rPr>
              <a:t>·	</a:t>
            </a:r>
            <a:r>
              <a:rPr lang="en-US" dirty="0" smtClean="0">
                <a:latin typeface="Arial" pitchFamily="34" charset="0"/>
                <a:cs typeface="Arial" pitchFamily="34" charset="0"/>
              </a:rPr>
              <a:t>To find H</a:t>
            </a:r>
            <a:r>
              <a:rPr lang="en-US" baseline="-25000" dirty="0" smtClean="0">
                <a:latin typeface="Arial" pitchFamily="34" charset="0"/>
                <a:cs typeface="Arial" pitchFamily="34" charset="0"/>
              </a:rPr>
              <a:t>1</a:t>
            </a:r>
            <a:r>
              <a:rPr lang="en-US" dirty="0" smtClean="0">
                <a:latin typeface="Arial" pitchFamily="34" charset="0"/>
                <a:cs typeface="Arial" pitchFamily="34" charset="0"/>
              </a:rPr>
              <a:t>, copy the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question, but turn it into a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statement.</a:t>
            </a:r>
            <a:endParaRPr lang="en-US" dirty="0">
              <a:latin typeface="Arial" pitchFamily="34" charset="0"/>
              <a:cs typeface="Arial" pitchFamily="34" charset="0"/>
            </a:endParaRPr>
          </a:p>
        </p:txBody>
      </p:sp>
    </p:spTree>
    <p:extLst>
      <p:ext uri="{BB962C8B-B14F-4D97-AF65-F5344CB8AC3E}">
        <p14:creationId xmlns:p14="http://schemas.microsoft.com/office/powerpoint/2010/main" val="30248774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609600"/>
            <a:ext cx="7772400" cy="5334000"/>
          </a:xfrm>
        </p:spPr>
        <p:txBody>
          <a:bodyPr/>
          <a:lstStyle/>
          <a:p>
            <a:pPr algn="l"/>
            <a:r>
              <a:rPr lang="en-US" dirty="0" smtClean="0">
                <a:solidFill>
                  <a:schemeClr val="tx2"/>
                </a:solidFill>
                <a:latin typeface="Arial" pitchFamily="34" charset="0"/>
                <a:cs typeface="Arial" pitchFamily="34" charset="0"/>
              </a:rPr>
              <a:t>5.	 Compare</a:t>
            </a:r>
            <a:br>
              <a:rPr lang="en-US" dirty="0" smtClean="0">
                <a:solidFill>
                  <a:schemeClr val="tx2"/>
                </a:solidFill>
                <a:latin typeface="Arial" pitchFamily="34" charset="0"/>
                <a:cs typeface="Arial" pitchFamily="34" charset="0"/>
              </a:rPr>
            </a:br>
            <a:r>
              <a:rPr lang="en-US" dirty="0" smtClean="0">
                <a:latin typeface="Symbol" pitchFamily="18" charset="2"/>
                <a:cs typeface="Times New Roman" pitchFamily="18" charset="0"/>
              </a:rPr>
              <a:t>·	</a:t>
            </a:r>
            <a:r>
              <a:rPr lang="en-US" dirty="0">
                <a:solidFill>
                  <a:schemeClr val="tx2"/>
                </a:solidFill>
                <a:latin typeface="Arial" pitchFamily="34" charset="0"/>
                <a:cs typeface="Arial" pitchFamily="34" charset="0"/>
              </a:rPr>
              <a:t>Since .94 &lt; 1.645, this is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b="1" u="sng" dirty="0" smtClean="0">
                <a:solidFill>
                  <a:schemeClr val="tx2"/>
                </a:solidFill>
                <a:latin typeface="Arial" pitchFamily="34" charset="0"/>
                <a:cs typeface="Arial" pitchFamily="34" charset="0"/>
              </a:rPr>
              <a:t>NOT</a:t>
            </a:r>
            <a:r>
              <a:rPr lang="en-US" dirty="0" smtClean="0">
                <a:solidFill>
                  <a:schemeClr val="tx2"/>
                </a:solidFill>
                <a:latin typeface="Arial" pitchFamily="34" charset="0"/>
                <a:cs typeface="Arial" pitchFamily="34" charset="0"/>
              </a:rPr>
              <a:t> </a:t>
            </a:r>
            <a:r>
              <a:rPr lang="en-US" dirty="0">
                <a:solidFill>
                  <a:schemeClr val="tx2"/>
                </a:solidFill>
                <a:latin typeface="Arial" pitchFamily="34" charset="0"/>
                <a:cs typeface="Arial" pitchFamily="34" charset="0"/>
              </a:rPr>
              <a:t>a significant result.</a:t>
            </a:r>
            <a:r>
              <a:rPr lang="en-US" dirty="0">
                <a:solidFill>
                  <a:schemeClr val="tx2"/>
                </a:solidFill>
                <a:latin typeface="+mj-lt"/>
                <a:ea typeface="+mj-ea"/>
                <a:cs typeface="+mj-cs"/>
              </a:rPr>
              <a:t/>
            </a:r>
            <a:br>
              <a:rPr lang="en-US" dirty="0">
                <a:solidFill>
                  <a:schemeClr val="tx2"/>
                </a:solidFill>
                <a:latin typeface="+mj-lt"/>
                <a:ea typeface="+mj-ea"/>
                <a:cs typeface="+mj-cs"/>
              </a:rPr>
            </a:br>
            <a:r>
              <a:rPr lang="en-US" dirty="0" smtClean="0">
                <a:latin typeface="Symbol" pitchFamily="18" charset="2"/>
                <a:cs typeface="Times New Roman" pitchFamily="18" charset="0"/>
              </a:rPr>
              <a:t>·	</a:t>
            </a:r>
            <a:r>
              <a:rPr lang="en-US" dirty="0">
                <a:solidFill>
                  <a:schemeClr val="tx2"/>
                </a:solidFill>
                <a:latin typeface="Arial" pitchFamily="34" charset="0"/>
                <a:cs typeface="Arial" pitchFamily="34" charset="0"/>
              </a:rPr>
              <a:t>Spencer probably has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b="1" u="sng" dirty="0" smtClean="0">
                <a:solidFill>
                  <a:schemeClr val="tx2"/>
                </a:solidFill>
                <a:latin typeface="Arial" pitchFamily="34" charset="0"/>
                <a:cs typeface="Arial" pitchFamily="34" charset="0"/>
              </a:rPr>
              <a:t>about </a:t>
            </a:r>
            <a:r>
              <a:rPr lang="en-US" b="1" u="sng" dirty="0">
                <a:solidFill>
                  <a:schemeClr val="tx2"/>
                </a:solidFill>
                <a:latin typeface="Arial" pitchFamily="34" charset="0"/>
                <a:cs typeface="Arial" pitchFamily="34" charset="0"/>
              </a:rPr>
              <a:t>the </a:t>
            </a:r>
            <a:r>
              <a:rPr lang="en-US" b="1" u="sng" dirty="0" smtClean="0">
                <a:solidFill>
                  <a:schemeClr val="tx2"/>
                </a:solidFill>
                <a:latin typeface="Arial" pitchFamily="34" charset="0"/>
                <a:cs typeface="Arial" pitchFamily="34" charset="0"/>
              </a:rPr>
              <a:t>same</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p</a:t>
            </a:r>
            <a:r>
              <a:rPr lang="en-US" dirty="0" smtClean="0">
                <a:solidFill>
                  <a:schemeClr val="tx2"/>
                </a:solidFill>
                <a:latin typeface="Arial" pitchFamily="34" charset="0"/>
                <a:cs typeface="Arial" pitchFamily="34" charset="0"/>
              </a:rPr>
              <a:t>ercentage </a:t>
            </a:r>
            <a:r>
              <a:rPr lang="en-US" dirty="0">
                <a:solidFill>
                  <a:schemeClr val="tx2"/>
                </a:solidFill>
                <a:latin typeface="Arial" pitchFamily="34" charset="0"/>
                <a:cs typeface="Arial" pitchFamily="34" charset="0"/>
              </a:rPr>
              <a:t>of households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with </a:t>
            </a:r>
            <a:r>
              <a:rPr lang="en-US" dirty="0">
                <a:solidFill>
                  <a:schemeClr val="tx2"/>
                </a:solidFill>
                <a:latin typeface="Arial" pitchFamily="34" charset="0"/>
                <a:cs typeface="Arial" pitchFamily="34" charset="0"/>
              </a:rPr>
              <a:t>kids as the nation as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there </a:t>
            </a:r>
            <a:r>
              <a:rPr lang="en-US" dirty="0">
                <a:solidFill>
                  <a:schemeClr val="tx2"/>
                </a:solidFill>
                <a:latin typeface="Arial" pitchFamily="34" charset="0"/>
                <a:cs typeface="Arial" pitchFamily="34" charset="0"/>
              </a:rPr>
              <a:t>are nationwide</a:t>
            </a:r>
            <a:r>
              <a:rPr lang="en-US" dirty="0" smtClean="0">
                <a:solidFill>
                  <a:schemeClr val="tx2"/>
                </a:solidFill>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21265935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609600"/>
            <a:ext cx="7772400" cy="5334000"/>
          </a:xfrm>
        </p:spPr>
        <p:txBody>
          <a:bodyPr/>
          <a:lstStyle/>
          <a:p>
            <a:pPr algn="l"/>
            <a:r>
              <a:rPr lang="en-US" dirty="0" smtClean="0">
                <a:latin typeface="Arial" pitchFamily="34" charset="0"/>
                <a:cs typeface="Arial" pitchFamily="34" charset="0"/>
              </a:rPr>
              <a:t>Note that the result doesn’t mean the percentage in Spencer is </a:t>
            </a:r>
            <a:r>
              <a:rPr lang="en-US" b="1" u="sng" dirty="0" smtClean="0">
                <a:latin typeface="Arial" pitchFamily="34" charset="0"/>
                <a:cs typeface="Arial" pitchFamily="34" charset="0"/>
              </a:rPr>
              <a:t>LESS</a:t>
            </a:r>
            <a:r>
              <a:rPr lang="en-US" dirty="0" smtClean="0">
                <a:latin typeface="Arial" pitchFamily="34" charset="0"/>
                <a:cs typeface="Arial" pitchFamily="34" charset="0"/>
              </a:rPr>
              <a:t>.  </a:t>
            </a:r>
            <a:br>
              <a:rPr lang="en-US" dirty="0" smtClean="0">
                <a:latin typeface="Arial" pitchFamily="34" charset="0"/>
                <a:cs typeface="Arial" pitchFamily="34" charset="0"/>
              </a:rPr>
            </a:br>
            <a:r>
              <a:rPr lang="en-US" dirty="0">
                <a:latin typeface="Arial" pitchFamily="34" charset="0"/>
                <a:cs typeface="Arial" pitchFamily="34" charset="0"/>
              </a:rPr>
              <a:t/>
            </a:r>
            <a:br>
              <a:rPr lang="en-US" dirty="0">
                <a:latin typeface="Arial" pitchFamily="34" charset="0"/>
                <a:cs typeface="Arial" pitchFamily="34" charset="0"/>
              </a:rPr>
            </a:br>
            <a:r>
              <a:rPr lang="en-US" dirty="0" smtClean="0">
                <a:latin typeface="Arial" pitchFamily="34" charset="0"/>
                <a:cs typeface="Arial" pitchFamily="34" charset="0"/>
              </a:rPr>
              <a:t>It could be less, but it’s probably </a:t>
            </a:r>
            <a:r>
              <a:rPr lang="en-US" dirty="0" smtClean="0">
                <a:latin typeface="Arial" pitchFamily="34" charset="0"/>
                <a:cs typeface="Arial" pitchFamily="34" charset="0"/>
              </a:rPr>
              <a:t> but rather tha</a:t>
            </a:r>
            <a:r>
              <a:rPr lang="en-US" dirty="0" smtClean="0">
                <a:latin typeface="Arial" pitchFamily="34" charset="0"/>
                <a:cs typeface="Arial" pitchFamily="34" charset="0"/>
              </a:rPr>
              <a:t>t it’s </a:t>
            </a:r>
            <a:r>
              <a:rPr lang="en-US" b="1" u="sng" dirty="0" smtClean="0">
                <a:latin typeface="Arial" pitchFamily="34" charset="0"/>
                <a:cs typeface="Arial" pitchFamily="34" charset="0"/>
              </a:rPr>
              <a:t>ABOUT THE SAME</a:t>
            </a:r>
            <a:r>
              <a:rPr lang="en-US" dirty="0" smtClean="0">
                <a:latin typeface="Arial" pitchFamily="34" charset="0"/>
                <a:cs typeface="Arial" pitchFamily="34" charset="0"/>
              </a:rPr>
              <a:t> as it is nationwide.</a:t>
            </a:r>
            <a:endParaRPr lang="en-US" dirty="0">
              <a:latin typeface="Arial" pitchFamily="34" charset="0"/>
              <a:cs typeface="Arial" pitchFamily="34" charset="0"/>
            </a:endParaRPr>
          </a:p>
        </p:txBody>
      </p:sp>
    </p:spTree>
    <p:extLst>
      <p:ext uri="{BB962C8B-B14F-4D97-AF65-F5344CB8AC3E}">
        <p14:creationId xmlns:p14="http://schemas.microsoft.com/office/powerpoint/2010/main" val="37462953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609600"/>
            <a:ext cx="7772400" cy="5334000"/>
          </a:xfrm>
        </p:spPr>
        <p:txBody>
          <a:bodyPr/>
          <a:lstStyle/>
          <a:p>
            <a:pPr algn="l"/>
            <a:r>
              <a:rPr lang="en-US" dirty="0">
                <a:solidFill>
                  <a:schemeClr val="tx2"/>
                </a:solidFill>
                <a:latin typeface="Arial" pitchFamily="34" charset="0"/>
                <a:cs typeface="Arial" pitchFamily="34" charset="0"/>
              </a:rPr>
              <a:t>This basic process is used for all types of hypothesis tests</a:t>
            </a:r>
            <a:r>
              <a:rPr lang="en-US" dirty="0" smtClean="0">
                <a:solidFill>
                  <a:schemeClr val="tx2"/>
                </a:solidFill>
                <a:latin typeface="Arial" pitchFamily="34" charset="0"/>
                <a:cs typeface="Arial" pitchFamily="34" charset="0"/>
              </a:rPr>
              <a:t>.</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r>
            <a:br>
              <a:rPr lang="en-US" dirty="0">
                <a:latin typeface="Arial" pitchFamily="34" charset="0"/>
                <a:cs typeface="Arial" pitchFamily="34" charset="0"/>
              </a:rPr>
            </a:br>
            <a:r>
              <a:rPr lang="en-US" dirty="0">
                <a:latin typeface="Arial" pitchFamily="34" charset="0"/>
                <a:cs typeface="Arial" pitchFamily="34" charset="0"/>
              </a:rPr>
              <a:t>We will start by learning various types of z-tests and t-tests.</a:t>
            </a:r>
            <a:endParaRPr lang="en-US" dirty="0">
              <a:latin typeface="Arial" pitchFamily="34" charset="0"/>
              <a:cs typeface="Arial" pitchFamily="34" charset="0"/>
            </a:endParaRPr>
          </a:p>
        </p:txBody>
      </p:sp>
    </p:spTree>
    <p:extLst>
      <p:ext uri="{BB962C8B-B14F-4D97-AF65-F5344CB8AC3E}">
        <p14:creationId xmlns:p14="http://schemas.microsoft.com/office/powerpoint/2010/main" val="38483921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609600"/>
            <a:ext cx="7772400" cy="5486400"/>
          </a:xfrm>
        </p:spPr>
        <p:txBody>
          <a:bodyPr/>
          <a:lstStyle/>
          <a:p>
            <a:pPr algn="l"/>
            <a:r>
              <a:rPr lang="en-US" dirty="0" smtClean="0">
                <a:latin typeface="Arial" pitchFamily="34" charset="0"/>
                <a:cs typeface="Times New Roman" pitchFamily="18" charset="0"/>
              </a:rPr>
              <a:t>(1-sample) </a:t>
            </a:r>
            <a:r>
              <a:rPr lang="en-US" b="1" u="sng" dirty="0" smtClean="0">
                <a:latin typeface="Arial" pitchFamily="34" charset="0"/>
                <a:cs typeface="Times New Roman" pitchFamily="18" charset="0"/>
              </a:rPr>
              <a:t>Z-Test</a:t>
            </a:r>
            <a:r>
              <a:rPr lang="en-US" dirty="0">
                <a:latin typeface="Arial" pitchFamily="34" charset="0"/>
                <a:cs typeface="Times New Roman" pitchFamily="18" charset="0"/>
              </a:rPr>
              <a:t/>
            </a:r>
            <a:br>
              <a:rPr lang="en-US" dirty="0">
                <a:latin typeface="Arial" pitchFamily="34" charset="0"/>
                <a:cs typeface="Times New Roman" pitchFamily="18" charset="0"/>
              </a:rPr>
            </a:br>
            <a:r>
              <a:rPr lang="en-US" dirty="0">
                <a:latin typeface="Symbol" pitchFamily="18" charset="2"/>
                <a:cs typeface="Times New Roman" pitchFamily="18" charset="0"/>
              </a:rPr>
              <a:t>·	</a:t>
            </a:r>
            <a:r>
              <a:rPr lang="en-US" dirty="0">
                <a:latin typeface="Arial" pitchFamily="34" charset="0"/>
                <a:cs typeface="Times New Roman" pitchFamily="18" charset="0"/>
              </a:rPr>
              <a:t>Use this test when you 	either know the standard 	deviation of the population 	(from long-term or census 	data) or you have a </a:t>
            </a:r>
            <a:r>
              <a:rPr lang="en-US" b="1" u="sng" dirty="0">
                <a:latin typeface="Arial" pitchFamily="34" charset="0"/>
                <a:cs typeface="Times New Roman" pitchFamily="18" charset="0"/>
              </a:rPr>
              <a:t>big </a:t>
            </a:r>
            <a:r>
              <a:rPr lang="en-US" b="1" dirty="0">
                <a:latin typeface="Arial" pitchFamily="34" charset="0"/>
                <a:cs typeface="Times New Roman" pitchFamily="18" charset="0"/>
              </a:rPr>
              <a:t>	</a:t>
            </a:r>
            <a:r>
              <a:rPr lang="en-US" b="1" u="sng" dirty="0" smtClean="0">
                <a:latin typeface="Arial" pitchFamily="34" charset="0"/>
                <a:cs typeface="Times New Roman" pitchFamily="18" charset="0"/>
              </a:rPr>
              <a:t>sample</a:t>
            </a:r>
            <a:r>
              <a:rPr lang="en-US" dirty="0" smtClean="0">
                <a:latin typeface="Arial" pitchFamily="34" charset="0"/>
                <a:cs typeface="Times New Roman" pitchFamily="18" charset="0"/>
              </a:rPr>
              <a:t> (remember 30 or </a:t>
            </a:r>
            <a:br>
              <a:rPr lang="en-US" dirty="0" smtClean="0">
                <a:latin typeface="Arial" pitchFamily="34" charset="0"/>
                <a:cs typeface="Times New Roman" pitchFamily="18" charset="0"/>
              </a:rPr>
            </a:br>
            <a:r>
              <a:rPr lang="en-US" dirty="0">
                <a:latin typeface="Arial" pitchFamily="34" charset="0"/>
                <a:cs typeface="Times New Roman" pitchFamily="18" charset="0"/>
              </a:rPr>
              <a:t>	</a:t>
            </a:r>
            <a:r>
              <a:rPr lang="en-US" dirty="0" smtClean="0">
                <a:latin typeface="Arial" pitchFamily="34" charset="0"/>
                <a:cs typeface="Times New Roman" pitchFamily="18" charset="0"/>
              </a:rPr>
              <a:t>more is big).</a:t>
            </a:r>
            <a:endParaRPr lang="en-US" b="1" u="sng" dirty="0">
              <a:latin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609600"/>
            <a:ext cx="7772400" cy="5105400"/>
          </a:xfrm>
        </p:spPr>
        <p:txBody>
          <a:bodyPr/>
          <a:lstStyle/>
          <a:p>
            <a:pPr algn="l"/>
            <a:r>
              <a:rPr lang="en-US" u="sng" dirty="0">
                <a:latin typeface="Arial" pitchFamily="34" charset="0"/>
                <a:cs typeface="Times New Roman" pitchFamily="18" charset="0"/>
              </a:rPr>
              <a:t>Critical Value (Table Number)</a:t>
            </a:r>
            <a:r>
              <a:rPr lang="en-US" dirty="0">
                <a:latin typeface="Arial" pitchFamily="34" charset="0"/>
                <a:cs typeface="Times New Roman" pitchFamily="18" charset="0"/>
              </a:rPr>
              <a:t/>
            </a:r>
            <a:br>
              <a:rPr lang="en-US" dirty="0">
                <a:latin typeface="Arial" pitchFamily="34" charset="0"/>
                <a:cs typeface="Times New Roman" pitchFamily="18" charset="0"/>
              </a:rPr>
            </a:br>
            <a:r>
              <a:rPr lang="en-US" dirty="0">
                <a:latin typeface="Symbol" pitchFamily="18" charset="2"/>
                <a:cs typeface="Times New Roman" pitchFamily="18" charset="0"/>
              </a:rPr>
              <a:t>·	</a:t>
            </a:r>
            <a:r>
              <a:rPr lang="en-US" dirty="0">
                <a:latin typeface="Arial" pitchFamily="34" charset="0"/>
                <a:cs typeface="Times New Roman" pitchFamily="18" charset="0"/>
              </a:rPr>
              <a:t>You can find this several 	ways.</a:t>
            </a:r>
            <a:br>
              <a:rPr lang="en-US" dirty="0">
                <a:latin typeface="Arial" pitchFamily="34" charset="0"/>
                <a:cs typeface="Times New Roman" pitchFamily="18" charset="0"/>
              </a:rPr>
            </a:br>
            <a:r>
              <a:rPr lang="en-US" dirty="0">
                <a:latin typeface="Symbol" pitchFamily="18" charset="2"/>
                <a:cs typeface="Times New Roman" pitchFamily="18" charset="0"/>
              </a:rPr>
              <a:t>·	</a:t>
            </a:r>
            <a:r>
              <a:rPr lang="en-US" dirty="0">
                <a:latin typeface="Arial" pitchFamily="34" charset="0"/>
                <a:cs typeface="Times New Roman" pitchFamily="18" charset="0"/>
              </a:rPr>
              <a:t>The easiest is to use the 	table called “Student’s t 	Distribution” in the back of 	your book or the end of 	the </a:t>
            </a:r>
            <a:r>
              <a:rPr lang="en-US" dirty="0" smtClean="0">
                <a:latin typeface="Arial" pitchFamily="34" charset="0"/>
                <a:cs typeface="Times New Roman" pitchFamily="18" charset="0"/>
              </a:rPr>
              <a:t>insert</a:t>
            </a:r>
            <a:r>
              <a:rPr lang="en-US" dirty="0">
                <a:latin typeface="Arial" pitchFamily="34" charset="0"/>
                <a:cs typeface="Times New Roman" pitchFamily="18" charset="0"/>
              </a:rPr>
              <a: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609600"/>
            <a:ext cx="7772400" cy="5257800"/>
          </a:xfrm>
        </p:spPr>
        <p:txBody>
          <a:bodyPr/>
          <a:lstStyle/>
          <a:p>
            <a:pPr algn="l">
              <a:buFont typeface="Symbol" pitchFamily="18" charset="2"/>
              <a:buNone/>
            </a:pPr>
            <a:r>
              <a:rPr lang="en-US" dirty="0">
                <a:latin typeface="Symbol" pitchFamily="18" charset="2"/>
                <a:cs typeface="Times New Roman" pitchFamily="18" charset="0"/>
              </a:rPr>
              <a:t>·	</a:t>
            </a:r>
            <a:r>
              <a:rPr lang="en-US" dirty="0">
                <a:latin typeface="Arial" pitchFamily="34" charset="0"/>
                <a:cs typeface="Times New Roman" pitchFamily="18" charset="0"/>
              </a:rPr>
              <a:t>Go to the infinity row at 	the bottom.</a:t>
            </a:r>
            <a:br>
              <a:rPr lang="en-US" dirty="0">
                <a:latin typeface="Arial" pitchFamily="34" charset="0"/>
                <a:cs typeface="Times New Roman" pitchFamily="18" charset="0"/>
              </a:rPr>
            </a:br>
            <a:r>
              <a:rPr lang="en-US" dirty="0">
                <a:latin typeface="Symbol" pitchFamily="18" charset="2"/>
                <a:cs typeface="Times New Roman" pitchFamily="18" charset="0"/>
              </a:rPr>
              <a:t>·	</a:t>
            </a:r>
            <a:r>
              <a:rPr lang="en-US" dirty="0">
                <a:latin typeface="Arial" pitchFamily="34" charset="0"/>
                <a:cs typeface="Times New Roman" pitchFamily="18" charset="0"/>
              </a:rPr>
              <a:t>Find the level of 	significance for a “one-tail” 	test at the top.</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609600"/>
            <a:ext cx="7772400" cy="5486400"/>
          </a:xfrm>
        </p:spPr>
        <p:txBody>
          <a:bodyPr/>
          <a:lstStyle/>
          <a:p>
            <a:pPr algn="l"/>
            <a:r>
              <a:rPr lang="en-US">
                <a:latin typeface="Symbol" pitchFamily="18" charset="2"/>
                <a:cs typeface="Times New Roman" pitchFamily="18" charset="0"/>
              </a:rPr>
              <a:t>·	</a:t>
            </a:r>
            <a:r>
              <a:rPr lang="en-US">
                <a:latin typeface="Arial" pitchFamily="34" charset="0"/>
                <a:cs typeface="Times New Roman" pitchFamily="18" charset="0"/>
              </a:rPr>
              <a:t>Read off the answer.</a:t>
            </a:r>
            <a:br>
              <a:rPr lang="en-US">
                <a:latin typeface="Arial" pitchFamily="34" charset="0"/>
                <a:cs typeface="Times New Roman" pitchFamily="18" charset="0"/>
              </a:rPr>
            </a:br>
            <a:r>
              <a:rPr lang="en-US">
                <a:latin typeface="Wingdings" pitchFamily="2" charset="2"/>
                <a:cs typeface="Times New Roman" pitchFamily="18" charset="0"/>
              </a:rPr>
              <a:t>	p	</a:t>
            </a:r>
            <a:r>
              <a:rPr lang="en-US">
                <a:latin typeface="Arial" pitchFamily="34" charset="0"/>
                <a:cs typeface="Times New Roman" pitchFamily="18" charset="0"/>
              </a:rPr>
              <a:t>Most often 1.282, 				1.645, and 2.326</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609600"/>
            <a:ext cx="7772400" cy="5410200"/>
          </a:xfrm>
        </p:spPr>
        <p:txBody>
          <a:bodyPr/>
          <a:lstStyle/>
          <a:p>
            <a:pPr algn="l"/>
            <a:r>
              <a:rPr lang="en-US" u="sng">
                <a:latin typeface="Arial" pitchFamily="34" charset="0"/>
                <a:cs typeface="Times New Roman" pitchFamily="18" charset="0"/>
              </a:rPr>
              <a:t>Test Statistic (Calculated Value)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609600"/>
            <a:ext cx="7772400" cy="5334000"/>
          </a:xfrm>
        </p:spPr>
        <p:txBody>
          <a:bodyPr/>
          <a:lstStyle/>
          <a:p>
            <a:pPr algn="l">
              <a:buFont typeface="Symbol" pitchFamily="18" charset="2"/>
              <a:buNone/>
            </a:pPr>
            <a:r>
              <a:rPr lang="en-US" b="1" u="sng" dirty="0">
                <a:solidFill>
                  <a:srgbClr val="000000"/>
                </a:solidFill>
                <a:latin typeface="Arial" pitchFamily="34" charset="0"/>
                <a:cs typeface="Times New Roman" pitchFamily="18" charset="0"/>
              </a:rPr>
              <a:t>Without a TI-83</a:t>
            </a:r>
            <a:br>
              <a:rPr lang="en-US" b="1" u="sng" dirty="0">
                <a:solidFill>
                  <a:srgbClr val="000000"/>
                </a:solidFill>
                <a:latin typeface="Arial" pitchFamily="34" charset="0"/>
                <a:cs typeface="Times New Roman" pitchFamily="18" charset="0"/>
              </a:rPr>
            </a:br>
            <a:r>
              <a:rPr lang="en-US" dirty="0">
                <a:solidFill>
                  <a:srgbClr val="000000"/>
                </a:solidFill>
                <a:latin typeface="Arial" pitchFamily="34" charset="0"/>
                <a:cs typeface="Times New Roman" pitchFamily="18" charset="0"/>
              </a:rPr>
              <a:t>Use the formula</a:t>
            </a:r>
            <a:r>
              <a:rPr lang="en-US" dirty="0">
                <a:latin typeface="Arial" pitchFamily="34" charset="0"/>
                <a:cs typeface="Times New Roman" pitchFamily="18" charset="0"/>
              </a:rPr>
              <a:t> </a:t>
            </a:r>
            <a:br>
              <a:rPr lang="en-US" dirty="0">
                <a:latin typeface="Arial" pitchFamily="34" charset="0"/>
                <a:cs typeface="Times New Roman" pitchFamily="18" charset="0"/>
              </a:rPr>
            </a:br>
            <a:endParaRPr lang="en-US" dirty="0">
              <a:latin typeface="Arial" pitchFamily="34" charset="0"/>
              <a:cs typeface="Times New Roman" pitchFamily="18" charset="0"/>
            </a:endParaRPr>
          </a:p>
        </p:txBody>
      </p:sp>
      <p:graphicFrame>
        <p:nvGraphicFramePr>
          <p:cNvPr id="70660" name="Object 4"/>
          <p:cNvGraphicFramePr>
            <a:graphicFrameLocks noChangeAspect="1"/>
          </p:cNvGraphicFramePr>
          <p:nvPr/>
        </p:nvGraphicFramePr>
        <p:xfrm>
          <a:off x="4514850" y="914400"/>
          <a:ext cx="1389063" cy="2622550"/>
        </p:xfrm>
        <a:graphic>
          <a:graphicData uri="http://schemas.openxmlformats.org/presentationml/2006/ole">
            <mc:AlternateContent xmlns:mc="http://schemas.openxmlformats.org/markup-compatibility/2006">
              <mc:Choice xmlns:v="urn:schemas-microsoft-com:vml" Requires="v">
                <p:oleObj spid="_x0000_s70676" name="Equation" r:id="rId3" imgW="114120" imgH="215640" progId="Equation.3">
                  <p:embed/>
                </p:oleObj>
              </mc:Choice>
              <mc:Fallback>
                <p:oleObj name="Equation" r:id="rId3" imgW="114120" imgH="2156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914400"/>
                        <a:ext cx="1389063" cy="2622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661" name="Object 5"/>
          <p:cNvGraphicFramePr>
            <a:graphicFrameLocks noChangeAspect="1"/>
          </p:cNvGraphicFramePr>
          <p:nvPr/>
        </p:nvGraphicFramePr>
        <p:xfrm>
          <a:off x="5105400" y="1752600"/>
          <a:ext cx="1717675" cy="2901950"/>
        </p:xfrm>
        <a:graphic>
          <a:graphicData uri="http://schemas.openxmlformats.org/presentationml/2006/ole">
            <mc:AlternateContent xmlns:mc="http://schemas.openxmlformats.org/markup-compatibility/2006">
              <mc:Choice xmlns:v="urn:schemas-microsoft-com:vml" Requires="v">
                <p:oleObj spid="_x0000_s70677" name="Equation" r:id="rId5" imgW="368280" imgH="622080" progId="Equation.3">
                  <p:embed/>
                </p:oleObj>
              </mc:Choice>
              <mc:Fallback>
                <p:oleObj name="Equation" r:id="rId5" imgW="368280" imgH="62208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752600"/>
                        <a:ext cx="1717675"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609600"/>
            <a:ext cx="7772400" cy="5334000"/>
          </a:xfrm>
        </p:spPr>
        <p:txBody>
          <a:bodyPr/>
          <a:lstStyle/>
          <a:p>
            <a:pPr algn="l">
              <a:buFont typeface="Symbol" pitchFamily="18" charset="2"/>
              <a:buNone/>
            </a:pPr>
            <a:r>
              <a:rPr lang="en-US" b="1" u="sng" dirty="0">
                <a:latin typeface="Arial" pitchFamily="34" charset="0"/>
                <a:cs typeface="Times New Roman" pitchFamily="18" charset="0"/>
              </a:rPr>
              <a:t>On a TI-83:</a:t>
            </a:r>
            <a:r>
              <a:rPr lang="en-US" b="1" dirty="0">
                <a:latin typeface="Arial" pitchFamily="34" charset="0"/>
                <a:cs typeface="Times New Roman" pitchFamily="18" charset="0"/>
              </a:rPr>
              <a:t/>
            </a:r>
            <a:br>
              <a:rPr lang="en-US" b="1" dirty="0">
                <a:latin typeface="Arial" pitchFamily="34" charset="0"/>
                <a:cs typeface="Times New Roman" pitchFamily="18" charset="0"/>
              </a:rPr>
            </a:br>
            <a:r>
              <a:rPr lang="en-US" b="1" dirty="0">
                <a:latin typeface="Symbol" pitchFamily="18" charset="2"/>
                <a:cs typeface="Times New Roman" pitchFamily="18" charset="0"/>
              </a:rPr>
              <a:t>·	</a:t>
            </a:r>
            <a:r>
              <a:rPr lang="en-US" b="1" dirty="0">
                <a:latin typeface="Arial" pitchFamily="34" charset="0"/>
                <a:cs typeface="Times New Roman" pitchFamily="18" charset="0"/>
              </a:rPr>
              <a:t>STAT … TESTS … </a:t>
            </a:r>
            <a:br>
              <a:rPr lang="en-US" b="1" dirty="0">
                <a:latin typeface="Arial" pitchFamily="34" charset="0"/>
                <a:cs typeface="Times New Roman" pitchFamily="18" charset="0"/>
              </a:rPr>
            </a:br>
            <a:r>
              <a:rPr lang="en-US" b="1" dirty="0">
                <a:latin typeface="Arial" pitchFamily="34" charset="0"/>
                <a:cs typeface="Times New Roman" pitchFamily="18" charset="0"/>
              </a:rPr>
              <a:t>	Z-Test (first choice</a:t>
            </a:r>
            <a:r>
              <a:rPr lang="en-US" b="1" dirty="0" smtClean="0">
                <a:latin typeface="Arial" pitchFamily="34" charset="0"/>
                <a:cs typeface="Times New Roman" pitchFamily="18" charset="0"/>
              </a:rPr>
              <a:t>)</a:t>
            </a:r>
            <a:br>
              <a:rPr lang="en-US" b="1" dirty="0" smtClean="0">
                <a:latin typeface="Arial" pitchFamily="34" charset="0"/>
                <a:cs typeface="Times New Roman" pitchFamily="18" charset="0"/>
              </a:rPr>
            </a:br>
            <a:r>
              <a:rPr lang="en-US" b="1" dirty="0">
                <a:latin typeface="Arial" pitchFamily="34" charset="0"/>
                <a:cs typeface="Times New Roman" pitchFamily="18" charset="0"/>
              </a:rPr>
              <a:t/>
            </a:r>
            <a:br>
              <a:rPr lang="en-US" b="1" dirty="0">
                <a:latin typeface="Arial" pitchFamily="34" charset="0"/>
                <a:cs typeface="Times New Roman" pitchFamily="18" charset="0"/>
              </a:rPr>
            </a:br>
            <a:r>
              <a:rPr lang="en-US" b="1" dirty="0" smtClean="0">
                <a:latin typeface="Arial" pitchFamily="34" charset="0"/>
                <a:cs typeface="Times New Roman" pitchFamily="18" charset="0"/>
              </a:rPr>
              <a:t/>
            </a:r>
            <a:br>
              <a:rPr lang="en-US" b="1" dirty="0" smtClean="0">
                <a:latin typeface="Arial" pitchFamily="34" charset="0"/>
                <a:cs typeface="Times New Roman" pitchFamily="18" charset="0"/>
              </a:rPr>
            </a:br>
            <a:r>
              <a:rPr lang="en-US" b="1" dirty="0" smtClean="0">
                <a:latin typeface="Arial" pitchFamily="34" charset="0"/>
                <a:cs typeface="Times New Roman" pitchFamily="18" charset="0"/>
              </a:rPr>
              <a:t/>
            </a:r>
            <a:br>
              <a:rPr lang="en-US" b="1" dirty="0" smtClean="0">
                <a:latin typeface="Arial" pitchFamily="34" charset="0"/>
                <a:cs typeface="Times New Roman" pitchFamily="18" charset="0"/>
              </a:rPr>
            </a:br>
            <a:r>
              <a:rPr lang="en-US" dirty="0" smtClean="0">
                <a:latin typeface="Arial" pitchFamily="34" charset="0"/>
                <a:cs typeface="Times New Roman" pitchFamily="18" charset="0"/>
              </a:rPr>
              <a:t>Just as we did for intervals, you want STATS to be highlighted.</a:t>
            </a:r>
            <a:endParaRPr lang="en-US" b="1" dirty="0">
              <a:latin typeface="Arial" pitchFamily="34" charset="0"/>
              <a:cs typeface="Times New Roman" pitchFamily="18" charset="0"/>
            </a:endParaRPr>
          </a:p>
        </p:txBody>
      </p:sp>
      <p:pic>
        <p:nvPicPr>
          <p:cNvPr id="768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0"/>
            <a:ext cx="222885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319337"/>
            <a:ext cx="230505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609600"/>
            <a:ext cx="7772400" cy="5334000"/>
          </a:xfrm>
        </p:spPr>
        <p:txBody>
          <a:bodyPr/>
          <a:lstStyle/>
          <a:p>
            <a:pPr algn="l"/>
            <a:r>
              <a:rPr lang="en-US" dirty="0" smtClean="0">
                <a:latin typeface="Symbol" pitchFamily="18" charset="2"/>
                <a:cs typeface="Arial" pitchFamily="34" charset="0"/>
              </a:rPr>
              <a:t>·	</a:t>
            </a:r>
            <a:r>
              <a:rPr lang="en-US" dirty="0" smtClean="0">
                <a:latin typeface="Arial" pitchFamily="34" charset="0"/>
                <a:cs typeface="Arial" pitchFamily="34" charset="0"/>
              </a:rPr>
              <a:t>H</a:t>
            </a:r>
            <a:r>
              <a:rPr lang="en-US" baseline="-25000" dirty="0">
                <a:latin typeface="Arial" pitchFamily="34" charset="0"/>
                <a:cs typeface="Arial" pitchFamily="34" charset="0"/>
              </a:rPr>
              <a:t>0</a:t>
            </a:r>
            <a:r>
              <a:rPr lang="en-US" dirty="0" smtClean="0">
                <a:latin typeface="Arial" pitchFamily="34" charset="0"/>
                <a:cs typeface="Arial" pitchFamily="34" charset="0"/>
              </a:rPr>
              <a:t> = Null hypothesis …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says a result </a:t>
            </a:r>
            <a:r>
              <a:rPr lang="en-US" b="1" u="sng" dirty="0" smtClean="0">
                <a:latin typeface="Arial" pitchFamily="34" charset="0"/>
                <a:cs typeface="Arial" pitchFamily="34" charset="0"/>
              </a:rPr>
              <a:t>ISN’T</a:t>
            </a:r>
            <a:r>
              <a:rPr lang="en-US" dirty="0" smtClean="0">
                <a:latin typeface="Arial" pitchFamily="34" charset="0"/>
                <a:cs typeface="Arial" pitchFamily="34" charset="0"/>
              </a:rPr>
              <a:t>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significant</a:t>
            </a:r>
            <a:br>
              <a:rPr lang="en-US" dirty="0" smtClean="0">
                <a:latin typeface="Arial" pitchFamily="34" charset="0"/>
                <a:cs typeface="Arial" pitchFamily="34" charset="0"/>
              </a:rPr>
            </a:br>
            <a:r>
              <a:rPr lang="en-US" dirty="0">
                <a:latin typeface="Arial" pitchFamily="34" charset="0"/>
                <a:cs typeface="Arial" pitchFamily="34" charset="0"/>
              </a:rPr>
              <a:t/>
            </a:r>
            <a:br>
              <a:rPr lang="en-US" dirty="0">
                <a:latin typeface="Arial" pitchFamily="34" charset="0"/>
                <a:cs typeface="Arial" pitchFamily="34" charset="0"/>
              </a:rPr>
            </a:br>
            <a:r>
              <a:rPr lang="en-US" dirty="0">
                <a:latin typeface="Symbol" pitchFamily="18" charset="2"/>
                <a:cs typeface="Arial" pitchFamily="34" charset="0"/>
              </a:rPr>
              <a:t>·	</a:t>
            </a:r>
            <a:r>
              <a:rPr lang="en-US" dirty="0" smtClean="0">
                <a:latin typeface="Arial" pitchFamily="34" charset="0"/>
                <a:cs typeface="Arial" pitchFamily="34" charset="0"/>
              </a:rPr>
              <a:t>To find H</a:t>
            </a:r>
            <a:r>
              <a:rPr lang="en-US" baseline="-25000" dirty="0">
                <a:latin typeface="Arial" pitchFamily="34" charset="0"/>
                <a:cs typeface="Arial" pitchFamily="34" charset="0"/>
              </a:rPr>
              <a:t>0</a:t>
            </a:r>
            <a:r>
              <a:rPr lang="en-US" dirty="0" smtClean="0">
                <a:latin typeface="Arial" pitchFamily="34" charset="0"/>
                <a:cs typeface="Arial" pitchFamily="34" charset="0"/>
              </a:rPr>
              <a:t>, just put “NOT”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into H</a:t>
            </a:r>
            <a:r>
              <a:rPr lang="en-US" baseline="-25000" dirty="0" smtClean="0">
                <a:latin typeface="Arial" pitchFamily="34" charset="0"/>
                <a:cs typeface="Arial" pitchFamily="34" charset="0"/>
              </a:rPr>
              <a:t>1</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13858232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609600"/>
            <a:ext cx="7772400" cy="5562600"/>
          </a:xfrm>
        </p:spPr>
        <p:txBody>
          <a:bodyPr/>
          <a:lstStyle/>
          <a:p>
            <a:pPr lvl="2" algn="l"/>
            <a:r>
              <a:rPr lang="en-US" dirty="0" smtClean="0">
                <a:latin typeface="Arial" pitchFamily="34" charset="0"/>
                <a:cs typeface="Arial" pitchFamily="34" charset="0"/>
              </a:rPr>
              <a:t>The variables mean:</a:t>
            </a:r>
            <a:r>
              <a:rPr lang="en-US" dirty="0" smtClean="0">
                <a:latin typeface="Symbol" pitchFamily="18" charset="2"/>
                <a:cs typeface="Times New Roman" pitchFamily="18" charset="0"/>
              </a:rPr>
              <a:t/>
            </a:r>
            <a:br>
              <a:rPr lang="en-US" dirty="0" smtClean="0">
                <a:latin typeface="Symbol" pitchFamily="18" charset="2"/>
                <a:cs typeface="Times New Roman" pitchFamily="18" charset="0"/>
              </a:rPr>
            </a:br>
            <a:r>
              <a:rPr lang="en-US" dirty="0" smtClean="0">
                <a:latin typeface="Symbol" pitchFamily="18" charset="2"/>
                <a:cs typeface="Times New Roman" pitchFamily="18" charset="0"/>
              </a:rPr>
              <a:t>·	</a:t>
            </a:r>
            <a:r>
              <a:rPr lang="en-US" b="1" dirty="0" smtClean="0">
                <a:latin typeface="Lucida Console" pitchFamily="49" charset="0"/>
              </a:rPr>
              <a:t>μ</a:t>
            </a:r>
            <a:r>
              <a:rPr lang="en-US" b="1" baseline="-25000" dirty="0" smtClean="0">
                <a:latin typeface="Lucida Console" pitchFamily="49" charset="0"/>
              </a:rPr>
              <a:t>0</a:t>
            </a:r>
            <a:r>
              <a:rPr lang="en-US" dirty="0" smtClean="0"/>
              <a:t> </a:t>
            </a:r>
            <a:r>
              <a:rPr lang="en-US" dirty="0" smtClean="0">
                <a:latin typeface="Arial" pitchFamily="34" charset="0"/>
                <a:cs typeface="Arial" pitchFamily="34" charset="0"/>
              </a:rPr>
              <a:t>… expected </a:t>
            </a:r>
            <a:r>
              <a:rPr lang="en-US" dirty="0">
                <a:latin typeface="Arial" pitchFamily="34" charset="0"/>
                <a:cs typeface="Arial" pitchFamily="34" charset="0"/>
              </a:rPr>
              <a:t>mean or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mean </a:t>
            </a:r>
            <a:r>
              <a:rPr lang="en-US" dirty="0">
                <a:latin typeface="Arial" pitchFamily="34" charset="0"/>
                <a:cs typeface="Arial" pitchFamily="34" charset="0"/>
              </a:rPr>
              <a:t>of </a:t>
            </a:r>
            <a:r>
              <a:rPr lang="en-US" dirty="0" smtClean="0">
                <a:latin typeface="Arial" pitchFamily="34" charset="0"/>
                <a:cs typeface="Arial" pitchFamily="34" charset="0"/>
              </a:rPr>
              <a:t>population</a:t>
            </a:r>
            <a:br>
              <a:rPr lang="en-US" dirty="0" smtClean="0">
                <a:latin typeface="Arial" pitchFamily="34" charset="0"/>
                <a:cs typeface="Arial" pitchFamily="34" charset="0"/>
              </a:rPr>
            </a:br>
            <a:r>
              <a:rPr lang="en-US" dirty="0" smtClean="0">
                <a:latin typeface="Symbol" pitchFamily="18" charset="2"/>
                <a:cs typeface="Times New Roman" pitchFamily="18" charset="0"/>
              </a:rPr>
              <a:t>·	</a:t>
            </a:r>
            <a:r>
              <a:rPr lang="en-US" b="1" dirty="0" smtClean="0">
                <a:latin typeface="Lucida Console" pitchFamily="49" charset="0"/>
              </a:rPr>
              <a:t>σ</a:t>
            </a:r>
            <a:r>
              <a:rPr lang="en-US" dirty="0" smtClean="0">
                <a:latin typeface="Lucida Console" pitchFamily="49" charset="0"/>
              </a:rPr>
              <a:t> </a:t>
            </a:r>
            <a:r>
              <a:rPr lang="en-US" dirty="0" smtClean="0">
                <a:latin typeface="Arial" pitchFamily="34" charset="0"/>
                <a:cs typeface="Arial" pitchFamily="34" charset="0"/>
              </a:rPr>
              <a:t>… standard </a:t>
            </a:r>
            <a:r>
              <a:rPr lang="en-US" dirty="0">
                <a:latin typeface="Arial" pitchFamily="34" charset="0"/>
                <a:cs typeface="Arial" pitchFamily="34" charset="0"/>
              </a:rPr>
              <a:t>deviation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a:t>
            </a:r>
            <a:r>
              <a:rPr lang="en-US" dirty="0">
                <a:latin typeface="Arial" pitchFamily="34" charset="0"/>
                <a:cs typeface="Arial" pitchFamily="34" charset="0"/>
              </a:rPr>
              <a:t>of population or big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sample)</a:t>
            </a:r>
            <a:r>
              <a:rPr lang="en-US" dirty="0" smtClean="0">
                <a:cs typeface="Arial" pitchFamily="34" charset="0"/>
              </a:rPr>
              <a:t/>
            </a:r>
            <a:br>
              <a:rPr lang="en-US" dirty="0" smtClean="0">
                <a:cs typeface="Arial" pitchFamily="34" charset="0"/>
              </a:rPr>
            </a:br>
            <a:r>
              <a:rPr lang="en-US" dirty="0" smtClean="0">
                <a:latin typeface="Symbol" pitchFamily="18" charset="2"/>
                <a:cs typeface="Times New Roman" pitchFamily="18" charset="0"/>
              </a:rPr>
              <a:t>·	</a:t>
            </a:r>
            <a:r>
              <a:rPr lang="en-US" dirty="0" smtClean="0">
                <a:latin typeface="Arial" pitchFamily="34" charset="0"/>
                <a:cs typeface="Arial" pitchFamily="34" charset="0"/>
              </a:rPr>
              <a:t>X-bar … actual </a:t>
            </a:r>
            <a:r>
              <a:rPr lang="en-US" dirty="0">
                <a:latin typeface="Arial" pitchFamily="34" charset="0"/>
                <a:cs typeface="Arial" pitchFamily="34" charset="0"/>
              </a:rPr>
              <a:t>mean of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sample</a:t>
            </a:r>
            <a:br>
              <a:rPr lang="en-US" dirty="0" smtClean="0">
                <a:latin typeface="Arial" pitchFamily="34" charset="0"/>
                <a:cs typeface="Arial" pitchFamily="34" charset="0"/>
              </a:rPr>
            </a:br>
            <a:r>
              <a:rPr lang="en-US" dirty="0" smtClean="0">
                <a:latin typeface="Symbol" pitchFamily="18" charset="2"/>
                <a:cs typeface="Times New Roman" pitchFamily="18" charset="0"/>
              </a:rPr>
              <a:t>·	</a:t>
            </a:r>
            <a:r>
              <a:rPr lang="en-US" dirty="0" smtClean="0">
                <a:latin typeface="Arial" pitchFamily="34" charset="0"/>
                <a:cs typeface="Arial" pitchFamily="34" charset="0"/>
              </a:rPr>
              <a:t>n … number in sample</a:t>
            </a:r>
            <a:endParaRPr lang="en-US" dirty="0">
              <a:latin typeface="Arial" pitchFamily="34" charset="0"/>
              <a:cs typeface="Arial" pitchFamily="34" charset="0"/>
            </a:endParaRPr>
          </a:p>
        </p:txBody>
      </p:sp>
    </p:spTree>
    <p:extLst>
      <p:ext uri="{BB962C8B-B14F-4D97-AF65-F5344CB8AC3E}">
        <p14:creationId xmlns:p14="http://schemas.microsoft.com/office/powerpoint/2010/main" val="21917952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609600"/>
            <a:ext cx="7772400" cy="5562600"/>
          </a:xfrm>
        </p:spPr>
        <p:txBody>
          <a:bodyPr/>
          <a:lstStyle/>
          <a:p>
            <a:pPr algn="l">
              <a:buFont typeface="Symbol" pitchFamily="18" charset="2"/>
              <a:buNone/>
            </a:pPr>
            <a:r>
              <a:rPr lang="en-US">
                <a:latin typeface="Symbol" pitchFamily="18" charset="2"/>
                <a:cs typeface="Times New Roman" pitchFamily="18" charset="0"/>
              </a:rPr>
              <a:t>·	</a:t>
            </a:r>
            <a:r>
              <a:rPr lang="en-US">
                <a:latin typeface="Arial" pitchFamily="34" charset="0"/>
                <a:cs typeface="Times New Roman" pitchFamily="18" charset="0"/>
              </a:rPr>
              <a:t>On the next to last line, it 	doesn’t matter what you 	highlight</a:t>
            </a:r>
            <a:br>
              <a:rPr lang="en-US">
                <a:latin typeface="Arial" pitchFamily="34" charset="0"/>
                <a:cs typeface="Times New Roman" pitchFamily="18" charset="0"/>
              </a:rPr>
            </a:br>
            <a:r>
              <a:rPr lang="en-US">
                <a:latin typeface="Wingdings" pitchFamily="2" charset="2"/>
                <a:cs typeface="Times New Roman" pitchFamily="18" charset="0"/>
              </a:rPr>
              <a:t>	p	</a:t>
            </a:r>
            <a:r>
              <a:rPr lang="en-US">
                <a:latin typeface="Arial" pitchFamily="34" charset="0"/>
                <a:cs typeface="Times New Roman" pitchFamily="18" charset="0"/>
              </a:rPr>
              <a:t>Technically it’s asking 		whether your actual 			mean appears to be 			less or more than the 			actual mean.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609600"/>
            <a:ext cx="7772400" cy="5410200"/>
          </a:xfrm>
        </p:spPr>
        <p:txBody>
          <a:bodyPr/>
          <a:lstStyle/>
          <a:p>
            <a:pPr algn="l">
              <a:buFont typeface="Symbol" pitchFamily="18" charset="2"/>
              <a:buNone/>
            </a:pPr>
            <a:r>
              <a:rPr lang="en-US" dirty="0">
                <a:latin typeface="Wingdings" pitchFamily="2" charset="2"/>
                <a:cs typeface="Times New Roman" pitchFamily="18" charset="0"/>
              </a:rPr>
              <a:t>	p	</a:t>
            </a:r>
            <a:r>
              <a:rPr lang="en-US" dirty="0">
                <a:latin typeface="Arial" pitchFamily="34" charset="0"/>
                <a:cs typeface="Times New Roman" pitchFamily="18" charset="0"/>
              </a:rPr>
              <a:t>However, nothing we 			will use </a:t>
            </a:r>
            <a:r>
              <a:rPr lang="en-US" dirty="0" smtClean="0">
                <a:latin typeface="Arial" pitchFamily="34" charset="0"/>
                <a:cs typeface="Times New Roman" pitchFamily="18" charset="0"/>
              </a:rPr>
              <a:t>in </a:t>
            </a:r>
            <a:r>
              <a:rPr lang="en-US" dirty="0">
                <a:latin typeface="Arial" pitchFamily="34" charset="0"/>
                <a:cs typeface="Times New Roman" pitchFamily="18" charset="0"/>
              </a:rPr>
              <a:t>the answer 			depends on this 				</a:t>
            </a:r>
            <a:r>
              <a:rPr lang="en-US" dirty="0" smtClean="0">
                <a:latin typeface="Arial" pitchFamily="34" charset="0"/>
                <a:cs typeface="Times New Roman" pitchFamily="18" charset="0"/>
              </a:rPr>
              <a:t>setting for a classical </a:t>
            </a:r>
            <a:br>
              <a:rPr lang="en-US" dirty="0" smtClean="0">
                <a:latin typeface="Arial" pitchFamily="34" charset="0"/>
                <a:cs typeface="Times New Roman" pitchFamily="18" charset="0"/>
              </a:rPr>
            </a:br>
            <a:r>
              <a:rPr lang="en-US" dirty="0">
                <a:latin typeface="Arial" pitchFamily="34" charset="0"/>
                <a:cs typeface="Times New Roman" pitchFamily="18" charset="0"/>
              </a:rPr>
              <a:t>	</a:t>
            </a:r>
            <a:r>
              <a:rPr lang="en-US" dirty="0" smtClean="0">
                <a:latin typeface="Arial" pitchFamily="34" charset="0"/>
                <a:cs typeface="Times New Roman" pitchFamily="18" charset="0"/>
              </a:rPr>
              <a:t>	</a:t>
            </a:r>
            <a:r>
              <a:rPr lang="en-US" dirty="0" smtClean="0">
                <a:latin typeface="Arial" pitchFamily="34" charset="0"/>
                <a:cs typeface="Times New Roman" pitchFamily="18" charset="0"/>
              </a:rPr>
              <a:t>hypothesis test.</a:t>
            </a:r>
            <a:endParaRPr lang="en-US" dirty="0">
              <a:latin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609600"/>
            <a:ext cx="7772400" cy="5562600"/>
          </a:xfrm>
        </p:spPr>
        <p:txBody>
          <a:bodyPr/>
          <a:lstStyle/>
          <a:p>
            <a:pPr algn="l">
              <a:buFont typeface="Symbol" pitchFamily="18" charset="2"/>
              <a:buNone/>
            </a:pPr>
            <a:r>
              <a:rPr lang="en-US" dirty="0">
                <a:latin typeface="Symbol" pitchFamily="18" charset="2"/>
                <a:cs typeface="Arial" pitchFamily="34" charset="0"/>
              </a:rPr>
              <a:t>·	</a:t>
            </a:r>
            <a:r>
              <a:rPr lang="en-US" dirty="0">
                <a:latin typeface="Arial" pitchFamily="34" charset="0"/>
                <a:cs typeface="Arial" pitchFamily="34" charset="0"/>
              </a:rPr>
              <a:t>On the last line, highlight 	</a:t>
            </a:r>
            <a:r>
              <a:rPr lang="en-US" dirty="0">
                <a:latin typeface="Lucida Console" pitchFamily="49" charset="0"/>
                <a:cs typeface="Arial" pitchFamily="34" charset="0"/>
              </a:rPr>
              <a:t>Calculate</a:t>
            </a:r>
            <a:r>
              <a:rPr lang="en-US" dirty="0">
                <a:latin typeface="Arial" pitchFamily="34" charset="0"/>
                <a:cs typeface="Arial" pitchFamily="34" charset="0"/>
              </a:rPr>
              <a:t>, and </a:t>
            </a:r>
            <a:r>
              <a:rPr lang="en-US" dirty="0" smtClean="0">
                <a:latin typeface="Arial" pitchFamily="34" charset="0"/>
                <a:cs typeface="Arial" pitchFamily="34" charset="0"/>
              </a:rPr>
              <a:t>hit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ENTER.</a:t>
            </a:r>
            <a:r>
              <a:rPr lang="en-US" dirty="0">
                <a:latin typeface="Arial" pitchFamily="34" charset="0"/>
                <a:cs typeface="Arial" pitchFamily="34" charset="0"/>
              </a:rPr>
              <a:t/>
            </a:r>
            <a:br>
              <a:rPr lang="en-US" dirty="0">
                <a:latin typeface="Arial" pitchFamily="34" charset="0"/>
                <a:cs typeface="Arial" pitchFamily="34" charset="0"/>
              </a:rPr>
            </a:br>
            <a:r>
              <a:rPr lang="en-US" dirty="0">
                <a:latin typeface="Symbol" pitchFamily="18" charset="2"/>
                <a:cs typeface="Arial" pitchFamily="34" charset="0"/>
              </a:rPr>
              <a:t>·	</a:t>
            </a:r>
            <a:r>
              <a:rPr lang="en-US" dirty="0">
                <a:latin typeface="Arial" pitchFamily="34" charset="0"/>
                <a:cs typeface="Arial" pitchFamily="34" charset="0"/>
              </a:rPr>
              <a:t>The read-out will give the 	calculated value for “z”, 	which is what we need.</a:t>
            </a:r>
            <a:endParaRPr lang="en-US" dirty="0">
              <a:latin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609600"/>
            <a:ext cx="7772400" cy="5105400"/>
          </a:xfrm>
        </p:spPr>
        <p:txBody>
          <a:bodyPr/>
          <a:lstStyle/>
          <a:p>
            <a:pPr algn="l">
              <a:buFont typeface="Symbol" pitchFamily="18" charset="2"/>
              <a:buNone/>
            </a:pPr>
            <a:r>
              <a:rPr lang="en-US" u="sng">
                <a:latin typeface="Arial" pitchFamily="34" charset="0"/>
                <a:cs typeface="Times New Roman" pitchFamily="18" charset="0"/>
              </a:rPr>
              <a:t>Typical Problem</a:t>
            </a:r>
            <a:r>
              <a:rPr lang="en-US">
                <a:latin typeface="Arial" pitchFamily="34" charset="0"/>
                <a:cs typeface="Times New Roman" pitchFamily="18" charset="0"/>
              </a:rPr>
              <a:t>: </a:t>
            </a:r>
            <a:r>
              <a:rPr lang="en-US" u="sng">
                <a:latin typeface="Arial" pitchFamily="34" charset="0"/>
                <a:cs typeface="Times New Roman" pitchFamily="18" charset="0"/>
              </a:rPr>
              <a:t/>
            </a:r>
            <a:br>
              <a:rPr lang="en-US" u="sng">
                <a:latin typeface="Arial" pitchFamily="34" charset="0"/>
                <a:cs typeface="Times New Roman" pitchFamily="18" charset="0"/>
              </a:rPr>
            </a:br>
            <a:r>
              <a:rPr lang="en-US">
                <a:latin typeface="Arial" pitchFamily="34" charset="0"/>
                <a:cs typeface="Times New Roman" pitchFamily="18" charset="0"/>
              </a:rPr>
              <a:t>A teacher thinks her class is really dumb.  She gives all 25 of her students an IQ tests, and she finds the class average is 89.</a:t>
            </a:r>
            <a:r>
              <a:rPr lang="en-US" b="1">
                <a:solidFill>
                  <a:srgbClr val="000000"/>
                </a:solidFill>
                <a:latin typeface="Arial" pitchFamily="34" charset="0"/>
                <a:cs typeface="Times New Roman" pitchFamily="18" charset="0"/>
              </a:rPr>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609600"/>
            <a:ext cx="7772400" cy="5334000"/>
          </a:xfrm>
        </p:spPr>
        <p:txBody>
          <a:bodyPr/>
          <a:lstStyle/>
          <a:p>
            <a:pPr algn="l">
              <a:buFont typeface="Symbol" pitchFamily="18" charset="2"/>
              <a:buNone/>
            </a:pPr>
            <a:r>
              <a:rPr lang="en-US">
                <a:latin typeface="Arial" pitchFamily="34" charset="0"/>
                <a:cs typeface="Times New Roman" pitchFamily="18" charset="0"/>
              </a:rPr>
              <a:t>She knows average IQ is supposed to be 100, with a SD of 15.  Is the class significantly below average?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609600"/>
            <a:ext cx="7772400" cy="5334000"/>
          </a:xfrm>
        </p:spPr>
        <p:txBody>
          <a:bodyPr/>
          <a:lstStyle/>
          <a:p>
            <a:pPr algn="l">
              <a:buFont typeface="Symbol" pitchFamily="18" charset="2"/>
              <a:buNone/>
            </a:pPr>
            <a:r>
              <a:rPr lang="en-US" dirty="0" smtClean="0">
                <a:latin typeface="Arial" pitchFamily="34" charset="0"/>
                <a:cs typeface="Times New Roman" pitchFamily="18" charset="0"/>
              </a:rPr>
              <a:t>We know . . .</a:t>
            </a:r>
            <a:br>
              <a:rPr lang="en-US" dirty="0" smtClean="0">
                <a:latin typeface="Arial" pitchFamily="34" charset="0"/>
                <a:cs typeface="Times New Roman" pitchFamily="18" charset="0"/>
              </a:rPr>
            </a:br>
            <a:r>
              <a:rPr lang="en-US" dirty="0" smtClean="0">
                <a:latin typeface="Arial" pitchFamily="34" charset="0"/>
                <a:cs typeface="Times New Roman" pitchFamily="18" charset="0"/>
              </a:rPr>
              <a:t> </a:t>
            </a:r>
            <a:br>
              <a:rPr lang="en-US" dirty="0" smtClean="0">
                <a:latin typeface="Arial" pitchFamily="34" charset="0"/>
                <a:cs typeface="Times New Roman" pitchFamily="18" charset="0"/>
              </a:rPr>
            </a:br>
            <a:r>
              <a:rPr lang="en-US" dirty="0" smtClean="0">
                <a:latin typeface="Arial" pitchFamily="34" charset="0"/>
                <a:cs typeface="Times New Roman" pitchFamily="18" charset="0"/>
              </a:rPr>
              <a:t>X-bar = 89</a:t>
            </a:r>
            <a:br>
              <a:rPr lang="en-US" dirty="0" smtClean="0">
                <a:latin typeface="Arial" pitchFamily="34" charset="0"/>
                <a:cs typeface="Times New Roman" pitchFamily="18" charset="0"/>
              </a:rPr>
            </a:br>
            <a:r>
              <a:rPr lang="en-US" b="1" dirty="0">
                <a:solidFill>
                  <a:schemeClr val="tx2"/>
                </a:solidFill>
                <a:latin typeface="Lucida Console" pitchFamily="49" charset="0"/>
                <a:sym typeface="Symbol"/>
              </a:rPr>
              <a:t></a:t>
            </a:r>
            <a:r>
              <a:rPr lang="en-US" b="1" dirty="0">
                <a:solidFill>
                  <a:schemeClr val="tx2"/>
                </a:solidFill>
                <a:latin typeface="+mj-lt"/>
                <a:ea typeface="+mj-ea"/>
                <a:cs typeface="+mj-cs"/>
              </a:rPr>
              <a:t> </a:t>
            </a:r>
            <a:r>
              <a:rPr lang="en-US" dirty="0" smtClean="0">
                <a:latin typeface="Arial" pitchFamily="34" charset="0"/>
                <a:cs typeface="Times New Roman" pitchFamily="18" charset="0"/>
              </a:rPr>
              <a:t>= 100</a:t>
            </a:r>
            <a:br>
              <a:rPr lang="en-US" dirty="0" smtClean="0">
                <a:latin typeface="Arial" pitchFamily="34" charset="0"/>
                <a:cs typeface="Times New Roman" pitchFamily="18" charset="0"/>
              </a:rPr>
            </a:br>
            <a:r>
              <a:rPr lang="en-US" b="1" dirty="0">
                <a:solidFill>
                  <a:schemeClr val="tx2"/>
                </a:solidFill>
                <a:latin typeface="Lucida Console" pitchFamily="49" charset="0"/>
                <a:sym typeface="Symbol"/>
              </a:rPr>
              <a:t></a:t>
            </a:r>
            <a:r>
              <a:rPr lang="en-US" dirty="0" smtClean="0">
                <a:latin typeface="Arial" pitchFamily="34" charset="0"/>
                <a:cs typeface="Times New Roman" pitchFamily="18" charset="0"/>
              </a:rPr>
              <a:t> = 15</a:t>
            </a:r>
            <a:br>
              <a:rPr lang="en-US" dirty="0" smtClean="0">
                <a:latin typeface="Arial" pitchFamily="34" charset="0"/>
                <a:cs typeface="Times New Roman" pitchFamily="18" charset="0"/>
              </a:rPr>
            </a:br>
            <a:r>
              <a:rPr lang="en-US" dirty="0" smtClean="0">
                <a:latin typeface="Arial" pitchFamily="34" charset="0"/>
                <a:cs typeface="Times New Roman" pitchFamily="18" charset="0"/>
              </a:rPr>
              <a:t>n = 25 </a:t>
            </a:r>
            <a:endParaRPr lang="en-US" dirty="0">
              <a:latin typeface="Arial" pitchFamily="34" charset="0"/>
              <a:cs typeface="Times New Roman" pitchFamily="18" charset="0"/>
            </a:endParaRPr>
          </a:p>
        </p:txBody>
      </p:sp>
    </p:spTree>
    <p:extLst>
      <p:ext uri="{BB962C8B-B14F-4D97-AF65-F5344CB8AC3E}">
        <p14:creationId xmlns:p14="http://schemas.microsoft.com/office/powerpoint/2010/main" val="37641244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609600"/>
            <a:ext cx="7772400" cy="5334000"/>
          </a:xfrm>
        </p:spPr>
        <p:txBody>
          <a:bodyPr/>
          <a:lstStyle/>
          <a:p>
            <a:pPr algn="l"/>
            <a:r>
              <a:rPr lang="en-US" u="sng" dirty="0">
                <a:solidFill>
                  <a:schemeClr val="tx2"/>
                </a:solidFill>
                <a:latin typeface="Arial" pitchFamily="34" charset="0"/>
                <a:cs typeface="Arial" pitchFamily="34" charset="0"/>
              </a:rPr>
              <a:t>HYPOTHESES</a:t>
            </a:r>
            <a:r>
              <a:rPr lang="en-US" b="1" u="sng" dirty="0">
                <a:solidFill>
                  <a:schemeClr val="tx2"/>
                </a:solidFill>
                <a:latin typeface="Arial" pitchFamily="34" charset="0"/>
                <a:cs typeface="Arial" pitchFamily="34" charset="0"/>
              </a:rPr>
              <a:t/>
            </a:r>
            <a:br>
              <a:rPr lang="en-US" b="1" u="sng" dirty="0">
                <a:solidFill>
                  <a:schemeClr val="tx2"/>
                </a:solidFill>
                <a:latin typeface="Arial" pitchFamily="34" charset="0"/>
                <a:cs typeface="Arial" pitchFamily="34" charset="0"/>
              </a:rPr>
            </a:br>
            <a:r>
              <a:rPr lang="en-US" dirty="0">
                <a:solidFill>
                  <a:schemeClr val="tx2"/>
                </a:solidFill>
                <a:latin typeface="Arial" pitchFamily="34" charset="0"/>
                <a:cs typeface="Arial" pitchFamily="34" charset="0"/>
              </a:rPr>
              <a:t>H</a:t>
            </a:r>
            <a:r>
              <a:rPr lang="en-US" baseline="-25000" dirty="0">
                <a:solidFill>
                  <a:schemeClr val="tx2"/>
                </a:solidFill>
                <a:latin typeface="Arial" pitchFamily="34" charset="0"/>
                <a:cs typeface="Arial" pitchFamily="34" charset="0"/>
              </a:rPr>
              <a:t>1</a:t>
            </a:r>
            <a:r>
              <a:rPr lang="en-US" dirty="0">
                <a:solidFill>
                  <a:schemeClr val="tx2"/>
                </a:solidFill>
                <a:latin typeface="Arial" pitchFamily="34" charset="0"/>
                <a:cs typeface="Arial" pitchFamily="34" charset="0"/>
              </a:rPr>
              <a:t> = The class is significantly dumber than average.</a:t>
            </a:r>
            <a:r>
              <a:rPr lang="en-US" b="1" u="sng" dirty="0">
                <a:solidFill>
                  <a:schemeClr val="tx2"/>
                </a:solidFill>
                <a:latin typeface="Arial" pitchFamily="34" charset="0"/>
                <a:cs typeface="Arial" pitchFamily="34" charset="0"/>
              </a:rPr>
              <a:t/>
            </a:r>
            <a:br>
              <a:rPr lang="en-US" b="1" u="sng" dirty="0">
                <a:solidFill>
                  <a:schemeClr val="tx2"/>
                </a:solidFill>
                <a:latin typeface="Arial" pitchFamily="34" charset="0"/>
                <a:cs typeface="Arial" pitchFamily="34" charset="0"/>
              </a:rPr>
            </a:br>
            <a:r>
              <a:rPr lang="en-US" dirty="0">
                <a:solidFill>
                  <a:schemeClr val="tx2"/>
                </a:solidFill>
                <a:latin typeface="Arial" pitchFamily="34" charset="0"/>
                <a:cs typeface="Arial" pitchFamily="34" charset="0"/>
              </a:rPr>
              <a:t>H</a:t>
            </a:r>
            <a:r>
              <a:rPr lang="en-US" baseline="-25000" dirty="0">
                <a:solidFill>
                  <a:schemeClr val="tx2"/>
                </a:solidFill>
                <a:latin typeface="Arial" pitchFamily="34" charset="0"/>
                <a:cs typeface="Arial" pitchFamily="34" charset="0"/>
              </a:rPr>
              <a:t>0</a:t>
            </a:r>
            <a:r>
              <a:rPr lang="en-US" dirty="0">
                <a:solidFill>
                  <a:schemeClr val="tx2"/>
                </a:solidFill>
                <a:latin typeface="Arial" pitchFamily="34" charset="0"/>
                <a:cs typeface="Arial" pitchFamily="34" charset="0"/>
              </a:rPr>
              <a:t> = The class is not significantly dumber than average,  (Any difference from normal could just be due to chance</a:t>
            </a:r>
            <a:r>
              <a:rPr lang="en-US" dirty="0" smtClean="0">
                <a:solidFill>
                  <a:schemeClr val="tx2"/>
                </a:solidFill>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31944180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609600"/>
            <a:ext cx="7772400" cy="5334000"/>
          </a:xfrm>
        </p:spPr>
        <p:txBody>
          <a:bodyPr/>
          <a:lstStyle/>
          <a:p>
            <a:pPr algn="l"/>
            <a:r>
              <a:rPr lang="en-US" u="sng" dirty="0">
                <a:solidFill>
                  <a:schemeClr val="tx2"/>
                </a:solidFill>
                <a:latin typeface="Arial" pitchFamily="34" charset="0"/>
                <a:cs typeface="Arial" pitchFamily="34" charset="0"/>
              </a:rPr>
              <a:t>LEVEL OF SIGNIFICANCE</a:t>
            </a:r>
            <a:r>
              <a:rPr lang="en-US" b="1" u="sng" dirty="0">
                <a:solidFill>
                  <a:schemeClr val="tx2"/>
                </a:solidFill>
                <a:latin typeface="Arial" pitchFamily="34" charset="0"/>
                <a:cs typeface="Arial" pitchFamily="34" charset="0"/>
              </a:rPr>
              <a:t/>
            </a:r>
            <a:br>
              <a:rPr lang="en-US" b="1" u="sng" dirty="0">
                <a:solidFill>
                  <a:schemeClr val="tx2"/>
                </a:solidFill>
                <a:latin typeface="Arial" pitchFamily="34" charset="0"/>
                <a:cs typeface="Arial" pitchFamily="34" charset="0"/>
              </a:rPr>
            </a:br>
            <a:r>
              <a:rPr lang="en-US" dirty="0">
                <a:solidFill>
                  <a:schemeClr val="tx2"/>
                </a:solidFill>
                <a:latin typeface="Arial" pitchFamily="34" charset="0"/>
                <a:cs typeface="Arial" pitchFamily="34" charset="0"/>
              </a:rPr>
              <a:t>Since it’s not given, for our level of significance, we will choose </a:t>
            </a:r>
            <a:r>
              <a:rPr lang="en-US" dirty="0">
                <a:solidFill>
                  <a:schemeClr val="tx2"/>
                </a:solidFill>
                <a:latin typeface="Lucida Console" pitchFamily="49" charset="0"/>
                <a:cs typeface="Arial" pitchFamily="34" charset="0"/>
                <a:sym typeface="Symbol"/>
              </a:rPr>
              <a:t></a:t>
            </a:r>
            <a:r>
              <a:rPr lang="en-US" dirty="0">
                <a:solidFill>
                  <a:schemeClr val="tx2"/>
                </a:solidFill>
                <a:latin typeface="Arial" pitchFamily="34" charset="0"/>
                <a:cs typeface="Arial" pitchFamily="34" charset="0"/>
              </a:rPr>
              <a:t> = .10, which is a fairly standard level for education and social science</a:t>
            </a:r>
            <a:r>
              <a:rPr lang="en-US" dirty="0" smtClean="0">
                <a:solidFill>
                  <a:schemeClr val="tx2"/>
                </a:solidFill>
                <a:latin typeface="Arial" pitchFamily="34" charset="0"/>
                <a:cs typeface="Arial" pitchFamily="34" charset="0"/>
              </a:rPr>
              <a:t>.</a:t>
            </a:r>
            <a:br>
              <a:rPr lang="en-US" dirty="0" smtClean="0">
                <a:solidFill>
                  <a:schemeClr val="tx2"/>
                </a:solidFill>
                <a:latin typeface="Arial" pitchFamily="34" charset="0"/>
                <a:cs typeface="Arial" pitchFamily="34" charset="0"/>
              </a:rPr>
            </a:br>
            <a:r>
              <a:rPr lang="en-US" b="1" u="sng" dirty="0">
                <a:solidFill>
                  <a:schemeClr val="tx2"/>
                </a:solidFill>
                <a:latin typeface="Arial" pitchFamily="34" charset="0"/>
                <a:cs typeface="Arial" pitchFamily="34" charset="0"/>
              </a:rPr>
              <a:t/>
            </a:r>
            <a:br>
              <a:rPr lang="en-US" b="1" u="sng" dirty="0">
                <a:solidFill>
                  <a:schemeClr val="tx2"/>
                </a:solidFill>
                <a:latin typeface="Arial" pitchFamily="34" charset="0"/>
                <a:cs typeface="Arial" pitchFamily="34" charset="0"/>
              </a:rPr>
            </a:br>
            <a:r>
              <a:rPr lang="en-US" dirty="0">
                <a:solidFill>
                  <a:schemeClr val="tx2"/>
                </a:solidFill>
                <a:latin typeface="Arial" pitchFamily="34" charset="0"/>
                <a:cs typeface="Arial" pitchFamily="34" charset="0"/>
              </a:rPr>
              <a:t>(.05 and .01 are also common levels of significance</a:t>
            </a:r>
            <a:r>
              <a:rPr lang="en-US" dirty="0" smtClean="0">
                <a:solidFill>
                  <a:schemeClr val="tx2"/>
                </a:solidFill>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2433932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609600"/>
            <a:ext cx="7772400" cy="5334000"/>
          </a:xfrm>
        </p:spPr>
        <p:txBody>
          <a:bodyPr/>
          <a:lstStyle/>
          <a:p>
            <a:pPr algn="l"/>
            <a:r>
              <a:rPr lang="en-US" u="sng" dirty="0">
                <a:solidFill>
                  <a:schemeClr val="tx2"/>
                </a:solidFill>
                <a:latin typeface="Arial" pitchFamily="34" charset="0"/>
                <a:cs typeface="Arial" pitchFamily="34" charset="0"/>
              </a:rPr>
              <a:t>CRITICAL VALUE</a:t>
            </a:r>
            <a:r>
              <a:rPr lang="en-US" b="1" u="sng" dirty="0">
                <a:solidFill>
                  <a:schemeClr val="tx2"/>
                </a:solidFill>
                <a:latin typeface="Arial" pitchFamily="34" charset="0"/>
                <a:cs typeface="Arial" pitchFamily="34" charset="0"/>
              </a:rPr>
              <a:t/>
            </a:r>
            <a:br>
              <a:rPr lang="en-US" b="1" u="sng" dirty="0">
                <a:solidFill>
                  <a:schemeClr val="tx2"/>
                </a:solidFill>
                <a:latin typeface="Arial" pitchFamily="34" charset="0"/>
                <a:cs typeface="Arial" pitchFamily="34" charset="0"/>
              </a:rPr>
            </a:br>
            <a:r>
              <a:rPr lang="en-US" dirty="0">
                <a:solidFill>
                  <a:schemeClr val="tx2"/>
                </a:solidFill>
                <a:latin typeface="Arial" pitchFamily="34" charset="0"/>
                <a:cs typeface="Arial" pitchFamily="34" charset="0"/>
              </a:rPr>
              <a:t>To find the critical value, we will look up the number that goes with .100 significance in the  row of the t-table</a:t>
            </a:r>
            <a:r>
              <a:rPr lang="en-US" dirty="0" smtClean="0">
                <a:solidFill>
                  <a:schemeClr val="tx2"/>
                </a:solidFill>
                <a:latin typeface="Arial" pitchFamily="34" charset="0"/>
                <a:cs typeface="Arial" pitchFamily="34" charset="0"/>
              </a:rPr>
              <a:t>.</a:t>
            </a:r>
            <a:br>
              <a:rPr lang="en-US" dirty="0" smtClean="0">
                <a:solidFill>
                  <a:schemeClr val="tx2"/>
                </a:solidFill>
                <a:latin typeface="Arial" pitchFamily="34" charset="0"/>
                <a:cs typeface="Arial" pitchFamily="34" charset="0"/>
              </a:rPr>
            </a:br>
            <a:r>
              <a:rPr lang="en-US" b="1" u="sng" dirty="0">
                <a:solidFill>
                  <a:schemeClr val="tx2"/>
                </a:solidFill>
                <a:latin typeface="Arial" pitchFamily="34" charset="0"/>
                <a:cs typeface="Arial" pitchFamily="34" charset="0"/>
              </a:rPr>
              <a:t/>
            </a:r>
            <a:br>
              <a:rPr lang="en-US" b="1" u="sng" dirty="0">
                <a:solidFill>
                  <a:schemeClr val="tx2"/>
                </a:solidFill>
                <a:latin typeface="Arial" pitchFamily="34" charset="0"/>
                <a:cs typeface="Arial" pitchFamily="34" charset="0"/>
              </a:rPr>
            </a:br>
            <a:r>
              <a:rPr lang="en-US" dirty="0" smtClean="0">
                <a:solidFill>
                  <a:schemeClr val="tx2"/>
                </a:solidFill>
                <a:latin typeface="Arial" pitchFamily="34" charset="0"/>
                <a:cs typeface="Arial" pitchFamily="34" charset="0"/>
              </a:rPr>
              <a:t>z </a:t>
            </a:r>
            <a:r>
              <a:rPr lang="en-US" dirty="0">
                <a:solidFill>
                  <a:schemeClr val="tx2"/>
                </a:solidFill>
                <a:latin typeface="Arial" pitchFamily="34" charset="0"/>
                <a:cs typeface="Arial" pitchFamily="34" charset="0"/>
              </a:rPr>
              <a:t>= </a:t>
            </a:r>
            <a:r>
              <a:rPr lang="en-US" dirty="0" smtClean="0">
                <a:solidFill>
                  <a:schemeClr val="tx2"/>
                </a:solidFill>
                <a:latin typeface="Arial" pitchFamily="34" charset="0"/>
                <a:cs typeface="Arial" pitchFamily="34" charset="0"/>
              </a:rPr>
              <a:t>1.282</a:t>
            </a:r>
            <a:endParaRPr lang="en-US" dirty="0">
              <a:latin typeface="Arial" pitchFamily="34" charset="0"/>
              <a:cs typeface="Arial" pitchFamily="34" charset="0"/>
            </a:endParaRPr>
          </a:p>
        </p:txBody>
      </p:sp>
    </p:spTree>
    <p:extLst>
      <p:ext uri="{BB962C8B-B14F-4D97-AF65-F5344CB8AC3E}">
        <p14:creationId xmlns:p14="http://schemas.microsoft.com/office/powerpoint/2010/main" val="2089789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609600"/>
            <a:ext cx="7772400" cy="5334000"/>
          </a:xfrm>
        </p:spPr>
        <p:txBody>
          <a:bodyPr/>
          <a:lstStyle/>
          <a:p>
            <a:pPr algn="l"/>
            <a:r>
              <a:rPr lang="en-US" b="1" u="sng" dirty="0" smtClean="0">
                <a:latin typeface="Arial" pitchFamily="34" charset="0"/>
                <a:cs typeface="Arial" pitchFamily="34" charset="0"/>
              </a:rPr>
              <a:t>Example:</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A poll was taken asking people whether they liked what the President was doing and what Congress was doing.  Was the President’s approval rating significantly higher than Congress’ approval rating?</a:t>
            </a:r>
            <a:endParaRPr lang="en-US" dirty="0">
              <a:latin typeface="Arial" pitchFamily="34" charset="0"/>
              <a:cs typeface="Arial" pitchFamily="34" charset="0"/>
            </a:endParaRPr>
          </a:p>
        </p:txBody>
      </p:sp>
    </p:spTree>
    <p:extLst>
      <p:ext uri="{BB962C8B-B14F-4D97-AF65-F5344CB8AC3E}">
        <p14:creationId xmlns:p14="http://schemas.microsoft.com/office/powerpoint/2010/main" val="38719965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609600"/>
            <a:ext cx="7772400" cy="5334000"/>
          </a:xfrm>
        </p:spPr>
        <p:txBody>
          <a:bodyPr/>
          <a:lstStyle/>
          <a:p>
            <a:pPr algn="l"/>
            <a:r>
              <a:rPr lang="en-US" u="sng" dirty="0" smtClean="0">
                <a:latin typeface="Arial" pitchFamily="34" charset="0"/>
                <a:cs typeface="Arial" pitchFamily="34" charset="0"/>
              </a:rPr>
              <a:t>TEST STATISTIC</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a:latin typeface="Arial" pitchFamily="34" charset="0"/>
                <a:cs typeface="Arial" pitchFamily="34" charset="0"/>
              </a:rPr>
              <a:t/>
            </a:r>
            <a:br>
              <a:rPr lang="en-US" dirty="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a:latin typeface="Arial" pitchFamily="34" charset="0"/>
                <a:cs typeface="Arial" pitchFamily="34" charset="0"/>
              </a:rPr>
              <a:t/>
            </a:r>
            <a:br>
              <a:rPr lang="en-US" dirty="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u="sng" dirty="0">
              <a:latin typeface="Arial"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057400"/>
            <a:ext cx="3513390" cy="2971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3510475"/>
            <a:ext cx="3427937" cy="2971800"/>
          </a:xfrm>
          <a:prstGeom prst="rect">
            <a:avLst/>
          </a:prstGeom>
        </p:spPr>
      </p:pic>
    </p:spTree>
    <p:extLst>
      <p:ext uri="{BB962C8B-B14F-4D97-AF65-F5344CB8AC3E}">
        <p14:creationId xmlns:p14="http://schemas.microsoft.com/office/powerpoint/2010/main" val="22039363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609600"/>
            <a:ext cx="7772400" cy="5334000"/>
          </a:xfrm>
        </p:spPr>
        <p:txBody>
          <a:bodyPr/>
          <a:lstStyle/>
          <a:p>
            <a:pPr algn="l"/>
            <a:r>
              <a:rPr lang="en-US" u="sng" dirty="0" smtClean="0">
                <a:latin typeface="Arial" pitchFamily="34" charset="0"/>
                <a:cs typeface="Arial" pitchFamily="34" charset="0"/>
              </a:rPr>
              <a:t>COMPARISON</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Symbol" pitchFamily="18" charset="2"/>
                <a:cs typeface="Times New Roman" pitchFamily="18" charset="0"/>
              </a:rPr>
              <a:t>·	</a:t>
            </a:r>
            <a:r>
              <a:rPr lang="en-US" dirty="0">
                <a:solidFill>
                  <a:schemeClr val="tx2"/>
                </a:solidFill>
                <a:latin typeface="Arial" pitchFamily="34" charset="0"/>
                <a:cs typeface="Arial" pitchFamily="34" charset="0"/>
              </a:rPr>
              <a:t>We </a:t>
            </a:r>
            <a:r>
              <a:rPr lang="en-US" b="1" u="sng" dirty="0">
                <a:solidFill>
                  <a:schemeClr val="tx2"/>
                </a:solidFill>
                <a:latin typeface="Arial" pitchFamily="34" charset="0"/>
                <a:cs typeface="Arial" pitchFamily="34" charset="0"/>
              </a:rPr>
              <a:t>ignore</a:t>
            </a:r>
            <a:r>
              <a:rPr lang="en-US" dirty="0">
                <a:solidFill>
                  <a:schemeClr val="tx2"/>
                </a:solidFill>
                <a:latin typeface="Arial" pitchFamily="34" charset="0"/>
                <a:cs typeface="Arial" pitchFamily="34" charset="0"/>
              </a:rPr>
              <a:t> the negative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when </a:t>
            </a:r>
            <a:r>
              <a:rPr lang="en-US" dirty="0">
                <a:solidFill>
                  <a:schemeClr val="tx2"/>
                </a:solidFill>
                <a:latin typeface="Arial" pitchFamily="34" charset="0"/>
                <a:cs typeface="Arial" pitchFamily="34" charset="0"/>
              </a:rPr>
              <a:t>making our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comparison</a:t>
            </a:r>
            <a:r>
              <a:rPr lang="en-US" dirty="0" smtClean="0">
                <a:solidFill>
                  <a:schemeClr val="tx2"/>
                </a:solidFill>
                <a:latin typeface="+mj-lt"/>
                <a:ea typeface="+mj-ea"/>
                <a:cs typeface="+mj-cs"/>
              </a:rPr>
              <a:t>.</a:t>
            </a:r>
            <a:r>
              <a:rPr lang="en-US" dirty="0">
                <a:latin typeface="Arial" pitchFamily="34" charset="0"/>
                <a:cs typeface="Arial" pitchFamily="34" charset="0"/>
              </a:rPr>
              <a:t/>
            </a:r>
            <a:br>
              <a:rPr lang="en-US" dirty="0">
                <a:latin typeface="Arial" pitchFamily="34" charset="0"/>
                <a:cs typeface="Arial" pitchFamily="34" charset="0"/>
              </a:rPr>
            </a:br>
            <a:r>
              <a:rPr lang="en-US" dirty="0" smtClean="0">
                <a:latin typeface="Symbol" pitchFamily="18" charset="2"/>
                <a:cs typeface="Times New Roman" pitchFamily="18" charset="0"/>
              </a:rPr>
              <a:t>·	</a:t>
            </a:r>
            <a:r>
              <a:rPr lang="en-US" dirty="0">
                <a:solidFill>
                  <a:schemeClr val="tx2"/>
                </a:solidFill>
                <a:latin typeface="Arial" pitchFamily="34" charset="0"/>
                <a:cs typeface="Arial" pitchFamily="34" charset="0"/>
              </a:rPr>
              <a:t>Compare 1.282 with </a:t>
            </a:r>
            <a:r>
              <a:rPr lang="en-US" dirty="0" smtClean="0">
                <a:solidFill>
                  <a:schemeClr val="tx2"/>
                </a:solidFill>
                <a:latin typeface="Arial" pitchFamily="34" charset="0"/>
                <a:cs typeface="Arial" pitchFamily="34" charset="0"/>
              </a:rPr>
              <a:t>3.667</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Symbol" pitchFamily="18" charset="2"/>
                <a:cs typeface="Times New Roman" pitchFamily="18" charset="0"/>
              </a:rPr>
              <a:t>·	</a:t>
            </a:r>
            <a:r>
              <a:rPr lang="en-US" dirty="0">
                <a:solidFill>
                  <a:schemeClr val="tx2"/>
                </a:solidFill>
                <a:latin typeface="Arial" pitchFamily="34" charset="0"/>
                <a:cs typeface="Arial" pitchFamily="34" charset="0"/>
              </a:rPr>
              <a:t>Obviously 3.667 is larger</a:t>
            </a:r>
            <a:r>
              <a:rPr lang="en-US" dirty="0" smtClean="0">
                <a:solidFill>
                  <a:schemeClr val="tx2"/>
                </a:solidFill>
                <a:latin typeface="Arial" pitchFamily="34" charset="0"/>
                <a:cs typeface="Arial" pitchFamily="34" charset="0"/>
              </a:rPr>
              <a:t>.</a:t>
            </a:r>
            <a:endParaRPr lang="en-US" u="sng" dirty="0">
              <a:latin typeface="Arial" pitchFamily="34" charset="0"/>
              <a:cs typeface="Arial" pitchFamily="34" charset="0"/>
            </a:endParaRPr>
          </a:p>
        </p:txBody>
      </p:sp>
    </p:spTree>
    <p:extLst>
      <p:ext uri="{BB962C8B-B14F-4D97-AF65-F5344CB8AC3E}">
        <p14:creationId xmlns:p14="http://schemas.microsoft.com/office/powerpoint/2010/main" val="1659838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715000"/>
          </a:xfrm>
        </p:spPr>
        <p:txBody>
          <a:bodyPr/>
          <a:lstStyle/>
          <a:p>
            <a:pPr lvl="0" algn="l"/>
            <a:r>
              <a:rPr lang="en-US" dirty="0" smtClean="0">
                <a:latin typeface="Symbol" pitchFamily="18" charset="2"/>
                <a:cs typeface="Times New Roman" pitchFamily="18" charset="0"/>
              </a:rPr>
              <a:t>·	</a:t>
            </a:r>
            <a:r>
              <a:rPr lang="en-US" dirty="0" smtClean="0">
                <a:solidFill>
                  <a:schemeClr val="tx2"/>
                </a:solidFill>
                <a:latin typeface="Arial" pitchFamily="34" charset="0"/>
                <a:cs typeface="Arial" pitchFamily="34" charset="0"/>
              </a:rPr>
              <a:t>Since the calculated value </a:t>
            </a:r>
            <a:br>
              <a:rPr lang="en-US" dirty="0" smtClean="0">
                <a:solidFill>
                  <a:schemeClr val="tx2"/>
                </a:solidFill>
                <a:latin typeface="Arial" pitchFamily="34" charset="0"/>
                <a:cs typeface="Arial" pitchFamily="34" charset="0"/>
              </a:rPr>
            </a:br>
            <a:r>
              <a:rPr lang="en-US" dirty="0" smtClean="0">
                <a:latin typeface="Arial" pitchFamily="34" charset="0"/>
                <a:cs typeface="Arial" pitchFamily="34" charset="0"/>
              </a:rPr>
              <a:t>	</a:t>
            </a:r>
            <a:r>
              <a:rPr lang="en-US" dirty="0" smtClean="0">
                <a:solidFill>
                  <a:schemeClr val="tx2"/>
                </a:solidFill>
                <a:latin typeface="Arial" pitchFamily="34" charset="0"/>
                <a:cs typeface="Arial" pitchFamily="34" charset="0"/>
              </a:rPr>
              <a:t>(test statistic) is bigger </a:t>
            </a:r>
            <a:br>
              <a:rPr lang="en-US" dirty="0" smtClean="0">
                <a:solidFill>
                  <a:schemeClr val="tx2"/>
                </a:solidFill>
                <a:latin typeface="Arial" pitchFamily="34" charset="0"/>
                <a:cs typeface="Arial" pitchFamily="34" charset="0"/>
              </a:rPr>
            </a:br>
            <a:r>
              <a:rPr lang="en-US" dirty="0" smtClean="0">
                <a:latin typeface="Arial" pitchFamily="34" charset="0"/>
                <a:cs typeface="Arial" pitchFamily="34" charset="0"/>
              </a:rPr>
              <a:t>	</a:t>
            </a:r>
            <a:r>
              <a:rPr lang="en-US" dirty="0" smtClean="0">
                <a:solidFill>
                  <a:schemeClr val="tx2"/>
                </a:solidFill>
                <a:latin typeface="Arial" pitchFamily="34" charset="0"/>
                <a:cs typeface="Arial" pitchFamily="34" charset="0"/>
              </a:rPr>
              <a:t>than the critical (table) </a:t>
            </a:r>
            <a:br>
              <a:rPr lang="en-US" dirty="0" smtClean="0">
                <a:solidFill>
                  <a:schemeClr val="tx2"/>
                </a:solidFill>
                <a:latin typeface="Arial" pitchFamily="34" charset="0"/>
                <a:cs typeface="Arial" pitchFamily="34" charset="0"/>
              </a:rPr>
            </a:br>
            <a:r>
              <a:rPr lang="en-US" dirty="0" smtClean="0">
                <a:latin typeface="Arial" pitchFamily="34" charset="0"/>
                <a:cs typeface="Arial" pitchFamily="34" charset="0"/>
              </a:rPr>
              <a:t>	</a:t>
            </a:r>
            <a:r>
              <a:rPr lang="en-US" dirty="0" smtClean="0">
                <a:solidFill>
                  <a:schemeClr val="tx2"/>
                </a:solidFill>
                <a:latin typeface="Arial" pitchFamily="34" charset="0"/>
                <a:cs typeface="Arial" pitchFamily="34" charset="0"/>
              </a:rPr>
              <a:t>value, this </a:t>
            </a:r>
            <a:r>
              <a:rPr lang="en-US" i="1" u="dbl" dirty="0" smtClean="0">
                <a:solidFill>
                  <a:schemeClr val="tx2"/>
                </a:solidFill>
                <a:latin typeface="Arial" pitchFamily="34" charset="0"/>
                <a:cs typeface="Arial" pitchFamily="34" charset="0"/>
              </a:rPr>
              <a:t>IS</a:t>
            </a:r>
            <a:r>
              <a:rPr lang="en-US" dirty="0" smtClean="0">
                <a:solidFill>
                  <a:schemeClr val="tx2"/>
                </a:solidFill>
                <a:latin typeface="Arial" pitchFamily="34" charset="0"/>
                <a:cs typeface="Arial" pitchFamily="34" charset="0"/>
              </a:rPr>
              <a:t> a significant</a:t>
            </a:r>
            <a:br>
              <a:rPr lang="en-US" dirty="0" smtClean="0">
                <a:solidFill>
                  <a:schemeClr val="tx2"/>
                </a:solidFill>
                <a:latin typeface="Arial" pitchFamily="34" charset="0"/>
                <a:cs typeface="Arial" pitchFamily="34" charset="0"/>
              </a:rPr>
            </a:br>
            <a:r>
              <a:rPr lang="en-US" dirty="0" smtClean="0">
                <a:latin typeface="Arial" pitchFamily="34" charset="0"/>
                <a:cs typeface="Arial" pitchFamily="34" charset="0"/>
              </a:rPr>
              <a:t>	</a:t>
            </a:r>
            <a:r>
              <a:rPr lang="en-US" dirty="0" smtClean="0">
                <a:solidFill>
                  <a:schemeClr val="tx2"/>
                </a:solidFill>
                <a:latin typeface="Arial" pitchFamily="34" charset="0"/>
                <a:cs typeface="Arial" pitchFamily="34" charset="0"/>
              </a:rPr>
              <a:t>result.</a:t>
            </a:r>
            <a:br>
              <a:rPr lang="en-US" dirty="0" smtClean="0">
                <a:solidFill>
                  <a:schemeClr val="tx2"/>
                </a:solidFill>
                <a:latin typeface="Arial" pitchFamily="34" charset="0"/>
                <a:cs typeface="Arial" pitchFamily="34" charset="0"/>
              </a:rPr>
            </a:br>
            <a:r>
              <a:rPr lang="en-US" dirty="0" smtClean="0">
                <a:latin typeface="Symbol" pitchFamily="18" charset="2"/>
                <a:cs typeface="Times New Roman" pitchFamily="18" charset="0"/>
              </a:rPr>
              <a:t>·	</a:t>
            </a:r>
            <a:r>
              <a:rPr lang="en-US" dirty="0">
                <a:solidFill>
                  <a:schemeClr val="tx2"/>
                </a:solidFill>
                <a:latin typeface="Arial" pitchFamily="34" charset="0"/>
                <a:cs typeface="Arial" pitchFamily="34" charset="0"/>
              </a:rPr>
              <a:t>So . . . the teacher’s class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really </a:t>
            </a:r>
            <a:r>
              <a:rPr lang="en-US" dirty="0">
                <a:solidFill>
                  <a:schemeClr val="tx2"/>
                </a:solidFill>
                <a:latin typeface="Arial" pitchFamily="34" charset="0"/>
                <a:cs typeface="Arial" pitchFamily="34" charset="0"/>
              </a:rPr>
              <a:t>is dumber than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average.</a:t>
            </a:r>
            <a:endParaRPr lang="en-US" dirty="0"/>
          </a:p>
        </p:txBody>
      </p:sp>
    </p:spTree>
    <p:extLst>
      <p:ext uri="{BB962C8B-B14F-4D97-AF65-F5344CB8AC3E}">
        <p14:creationId xmlns:p14="http://schemas.microsoft.com/office/powerpoint/2010/main" val="19045601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609600"/>
            <a:ext cx="7772400" cy="5486400"/>
          </a:xfrm>
        </p:spPr>
        <p:txBody>
          <a:bodyPr/>
          <a:lstStyle/>
          <a:p>
            <a:pPr algn="l">
              <a:buFont typeface="Symbol" pitchFamily="18" charset="2"/>
              <a:buNone/>
            </a:pPr>
            <a:r>
              <a:rPr lang="en-US" dirty="0">
                <a:latin typeface="Arial" pitchFamily="34" charset="0"/>
                <a:cs typeface="Times New Roman" pitchFamily="18" charset="0"/>
              </a:rPr>
              <a:t>“Z” is the normal distribution.  </a:t>
            </a:r>
            <a:r>
              <a:rPr lang="en-US" dirty="0" smtClean="0">
                <a:latin typeface="Arial" pitchFamily="34" charset="0"/>
                <a:cs typeface="Times New Roman" pitchFamily="18" charset="0"/>
              </a:rPr>
              <a:t/>
            </a:r>
            <a:br>
              <a:rPr lang="en-US" dirty="0" smtClean="0">
                <a:latin typeface="Arial" pitchFamily="34" charset="0"/>
                <a:cs typeface="Times New Roman" pitchFamily="18" charset="0"/>
              </a:rPr>
            </a:br>
            <a:r>
              <a:rPr lang="en-US" dirty="0">
                <a:latin typeface="Arial" pitchFamily="34" charset="0"/>
                <a:cs typeface="Times New Roman" pitchFamily="18" charset="0"/>
              </a:rPr>
              <a:t/>
            </a:r>
            <a:br>
              <a:rPr lang="en-US" dirty="0">
                <a:latin typeface="Arial" pitchFamily="34" charset="0"/>
                <a:cs typeface="Times New Roman" pitchFamily="18" charset="0"/>
              </a:rPr>
            </a:br>
            <a:r>
              <a:rPr lang="en-US" dirty="0" smtClean="0">
                <a:latin typeface="Arial" pitchFamily="34" charset="0"/>
                <a:cs typeface="Times New Roman" pitchFamily="18" charset="0"/>
              </a:rPr>
              <a:t>When </a:t>
            </a:r>
            <a:r>
              <a:rPr lang="en-US" dirty="0">
                <a:latin typeface="Arial" pitchFamily="34" charset="0"/>
                <a:cs typeface="Times New Roman" pitchFamily="18" charset="0"/>
              </a:rPr>
              <a:t>we use it we technically need to know one of these things: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609600"/>
            <a:ext cx="7772400" cy="5562600"/>
          </a:xfrm>
        </p:spPr>
        <p:txBody>
          <a:bodyPr/>
          <a:lstStyle/>
          <a:p>
            <a:pPr algn="l">
              <a:buFont typeface="Symbol" pitchFamily="18" charset="2"/>
              <a:buChar char="·"/>
            </a:pPr>
            <a:r>
              <a:rPr lang="en-US" dirty="0">
                <a:latin typeface="Arial" pitchFamily="34" charset="0"/>
                <a:cs typeface="Times New Roman" pitchFamily="18" charset="0"/>
              </a:rPr>
              <a:t>	The standard deviation of 	the population (</a:t>
            </a:r>
            <a:r>
              <a:rPr lang="en-US" dirty="0">
                <a:cs typeface="Times New Roman" pitchFamily="18" charset="0"/>
              </a:rPr>
              <a:t>σ</a:t>
            </a:r>
            <a:r>
              <a:rPr lang="en-US" dirty="0">
                <a:latin typeface="Arial" pitchFamily="34" charset="0"/>
                <a:cs typeface="Times New Roman" pitchFamily="18" charset="0"/>
              </a:rPr>
              <a:t>) is known</a:t>
            </a:r>
            <a:br>
              <a:rPr lang="en-US" dirty="0">
                <a:latin typeface="Arial" pitchFamily="34" charset="0"/>
                <a:cs typeface="Times New Roman" pitchFamily="18" charset="0"/>
              </a:rPr>
            </a:br>
            <a:r>
              <a:rPr lang="en-US" dirty="0">
                <a:latin typeface="Arial" pitchFamily="34" charset="0"/>
                <a:cs typeface="Times New Roman" pitchFamily="18" charset="0"/>
              </a:rPr>
              <a:t/>
            </a:r>
            <a:br>
              <a:rPr lang="en-US" dirty="0">
                <a:latin typeface="Arial" pitchFamily="34" charset="0"/>
                <a:cs typeface="Times New Roman" pitchFamily="18" charset="0"/>
              </a:rPr>
            </a:br>
            <a:r>
              <a:rPr lang="en-US" dirty="0">
                <a:latin typeface="Symbol" pitchFamily="18" charset="2"/>
                <a:cs typeface="Times New Roman" pitchFamily="18" charset="0"/>
              </a:rPr>
              <a:t>·	</a:t>
            </a:r>
            <a:r>
              <a:rPr lang="en-US" dirty="0">
                <a:latin typeface="Arial" pitchFamily="34" charset="0"/>
                <a:cs typeface="Times New Roman" pitchFamily="18" charset="0"/>
              </a:rPr>
              <a:t>The sample is large and 	comes from a normally 	distributed population</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85800" y="609600"/>
            <a:ext cx="7772400" cy="5334000"/>
          </a:xfrm>
        </p:spPr>
        <p:txBody>
          <a:bodyPr/>
          <a:lstStyle/>
          <a:p>
            <a:pPr algn="l">
              <a:buFont typeface="Symbol" pitchFamily="18" charset="2"/>
              <a:buNone/>
            </a:pPr>
            <a:r>
              <a:rPr lang="en-US">
                <a:latin typeface="Arial" pitchFamily="34" charset="0"/>
                <a:cs typeface="Times New Roman" pitchFamily="18" charset="0"/>
              </a:rPr>
              <a:t>Unfortunately, we rarely know the standard deviation of the population and we often need to get by with small samples.</a:t>
            </a:r>
            <a:br>
              <a:rPr lang="en-US">
                <a:latin typeface="Arial" pitchFamily="34" charset="0"/>
                <a:cs typeface="Times New Roman" pitchFamily="18" charset="0"/>
              </a:rPr>
            </a:br>
            <a:r>
              <a:rPr lang="en-US">
                <a:latin typeface="Arial" pitchFamily="34" charset="0"/>
                <a:cs typeface="Times New Roman" pitchFamily="18" charset="0"/>
              </a:rPr>
              <a:t>The most common test to use with small samples is called a t-test.</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85800" y="609600"/>
            <a:ext cx="7772400" cy="5334000"/>
          </a:xfrm>
        </p:spPr>
        <p:txBody>
          <a:bodyPr/>
          <a:lstStyle/>
          <a:p>
            <a:pPr algn="l"/>
            <a:r>
              <a:rPr lang="en-US" dirty="0" smtClean="0">
                <a:latin typeface="Symbol" pitchFamily="18" charset="2"/>
                <a:cs typeface="Times New Roman" pitchFamily="18" charset="0"/>
              </a:rPr>
              <a:t>·</a:t>
            </a:r>
            <a:r>
              <a:rPr lang="en-US" dirty="0" smtClean="0">
                <a:cs typeface="Times New Roman" pitchFamily="18" charset="0"/>
              </a:rPr>
              <a:t>	</a:t>
            </a:r>
            <a:r>
              <a:rPr lang="en-US" dirty="0">
                <a:solidFill>
                  <a:schemeClr val="tx2"/>
                </a:solidFill>
                <a:latin typeface="Arial" pitchFamily="34" charset="0"/>
                <a:cs typeface="Arial" pitchFamily="34" charset="0"/>
              </a:rPr>
              <a:t>This is the “Student’s t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distribution</a:t>
            </a:r>
            <a:r>
              <a:rPr lang="en-US" dirty="0">
                <a:solidFill>
                  <a:schemeClr val="tx2"/>
                </a:solidFill>
                <a:latin typeface="Arial" pitchFamily="34" charset="0"/>
                <a:cs typeface="Arial" pitchFamily="34" charset="0"/>
              </a:rPr>
              <a:t>” that we have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already </a:t>
            </a:r>
            <a:r>
              <a:rPr lang="en-US" dirty="0">
                <a:solidFill>
                  <a:schemeClr val="tx2"/>
                </a:solidFill>
                <a:latin typeface="Arial" pitchFamily="34" charset="0"/>
                <a:cs typeface="Arial" pitchFamily="34" charset="0"/>
              </a:rPr>
              <a:t>used to find “z”.</a:t>
            </a:r>
            <a:r>
              <a:rPr lang="en-US" dirty="0">
                <a:solidFill>
                  <a:schemeClr val="tx2"/>
                </a:solidFill>
                <a:latin typeface="+mj-lt"/>
                <a:ea typeface="+mj-ea"/>
                <a:cs typeface="+mj-cs"/>
              </a:rPr>
              <a:t/>
            </a:r>
            <a:br>
              <a:rPr lang="en-US" dirty="0">
                <a:solidFill>
                  <a:schemeClr val="tx2"/>
                </a:solidFill>
                <a:latin typeface="+mj-lt"/>
                <a:ea typeface="+mj-ea"/>
                <a:cs typeface="+mj-cs"/>
              </a:rPr>
            </a:br>
            <a:r>
              <a:rPr lang="en-US" dirty="0" smtClean="0">
                <a:latin typeface="Symbol" pitchFamily="18" charset="2"/>
                <a:cs typeface="Times New Roman" pitchFamily="18" charset="0"/>
              </a:rPr>
              <a:t>·</a:t>
            </a:r>
            <a:r>
              <a:rPr lang="en-US" dirty="0" smtClean="0">
                <a:cs typeface="Times New Roman" pitchFamily="18" charset="0"/>
              </a:rPr>
              <a:t>	</a:t>
            </a:r>
            <a:r>
              <a:rPr lang="en-US" dirty="0">
                <a:solidFill>
                  <a:schemeClr val="tx2"/>
                </a:solidFill>
                <a:latin typeface="Arial" pitchFamily="34" charset="0"/>
                <a:cs typeface="Arial" pitchFamily="34" charset="0"/>
              </a:rPr>
              <a:t>In general, you should use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a:t>
            </a:r>
            <a:r>
              <a:rPr lang="en-US" dirty="0">
                <a:solidFill>
                  <a:schemeClr val="tx2"/>
                </a:solidFill>
                <a:latin typeface="Arial" pitchFamily="34" charset="0"/>
                <a:cs typeface="Arial" pitchFamily="34" charset="0"/>
              </a:rPr>
              <a:t>t” in with samples where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n </a:t>
            </a:r>
            <a:r>
              <a:rPr lang="en-US" u="sng" dirty="0">
                <a:solidFill>
                  <a:schemeClr val="tx2"/>
                </a:solidFill>
                <a:latin typeface="Arial" pitchFamily="34" charset="0"/>
                <a:cs typeface="Arial" pitchFamily="34" charset="0"/>
              </a:rPr>
              <a:t>&lt;</a:t>
            </a:r>
            <a:r>
              <a:rPr lang="en-US" dirty="0">
                <a:solidFill>
                  <a:schemeClr val="tx2"/>
                </a:solidFill>
                <a:latin typeface="Arial" pitchFamily="34" charset="0"/>
                <a:cs typeface="Arial" pitchFamily="34" charset="0"/>
              </a:rPr>
              <a:t> 30</a:t>
            </a:r>
            <a:r>
              <a:rPr lang="en-US" dirty="0" smtClean="0">
                <a:solidFill>
                  <a:schemeClr val="tx2"/>
                </a:solidFill>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1299182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85800" y="609600"/>
            <a:ext cx="7772400" cy="5486400"/>
          </a:xfrm>
        </p:spPr>
        <p:txBody>
          <a:bodyPr/>
          <a:lstStyle/>
          <a:p>
            <a:pPr algn="l">
              <a:buFont typeface="Symbol" pitchFamily="18" charset="2"/>
              <a:buNone/>
            </a:pPr>
            <a:r>
              <a:rPr lang="en-US" dirty="0" smtClean="0">
                <a:latin typeface="Arial" pitchFamily="34" charset="0"/>
                <a:cs typeface="Times New Roman" pitchFamily="18" charset="0"/>
              </a:rPr>
              <a:t>(1-Sample) </a:t>
            </a:r>
            <a:r>
              <a:rPr lang="en-US" b="1" u="sng" dirty="0" smtClean="0">
                <a:latin typeface="Arial" pitchFamily="34" charset="0"/>
                <a:cs typeface="Times New Roman" pitchFamily="18" charset="0"/>
              </a:rPr>
              <a:t>T-Test</a:t>
            </a:r>
            <a:r>
              <a:rPr lang="en-US" b="1" u="sng" dirty="0">
                <a:latin typeface="Arial" pitchFamily="34" charset="0"/>
                <a:cs typeface="Times New Roman" pitchFamily="18" charset="0"/>
              </a:rPr>
              <a:t/>
            </a:r>
            <a:br>
              <a:rPr lang="en-US" b="1" u="sng" dirty="0">
                <a:latin typeface="Arial" pitchFamily="34" charset="0"/>
                <a:cs typeface="Times New Roman" pitchFamily="18" charset="0"/>
              </a:rPr>
            </a:br>
            <a:r>
              <a:rPr lang="en-US" b="1" u="sng" dirty="0">
                <a:latin typeface="Arial" pitchFamily="34" charset="0"/>
                <a:cs typeface="Times New Roman" pitchFamily="18" charset="0"/>
              </a:rPr>
              <a:t/>
            </a:r>
            <a:br>
              <a:rPr lang="en-US" b="1" u="sng" dirty="0">
                <a:latin typeface="Arial" pitchFamily="34" charset="0"/>
                <a:cs typeface="Times New Roman" pitchFamily="18" charset="0"/>
              </a:rPr>
            </a:br>
            <a:r>
              <a:rPr lang="en-US" dirty="0">
                <a:latin typeface="Symbol" pitchFamily="18" charset="2"/>
                <a:cs typeface="Times New Roman" pitchFamily="18" charset="0"/>
              </a:rPr>
              <a:t>·</a:t>
            </a:r>
            <a:r>
              <a:rPr lang="en-US" dirty="0">
                <a:cs typeface="Times New Roman" pitchFamily="18" charset="0"/>
              </a:rPr>
              <a:t>	</a:t>
            </a:r>
            <a:r>
              <a:rPr lang="en-US" dirty="0">
                <a:latin typeface="Arial" pitchFamily="34" charset="0"/>
                <a:cs typeface="Times New Roman" pitchFamily="18" charset="0"/>
              </a:rPr>
              <a:t>Everything here works the 	same as the one-sample 	z-test, but it used for 	smaller samples.</a:t>
            </a:r>
            <a:br>
              <a:rPr lang="en-US" dirty="0">
                <a:latin typeface="Arial" pitchFamily="34" charset="0"/>
                <a:cs typeface="Times New Roman" pitchFamily="18" charset="0"/>
              </a:rPr>
            </a:br>
            <a:endParaRPr lang="en-US" dirty="0">
              <a:latin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685800" y="609600"/>
            <a:ext cx="7772400" cy="5410200"/>
          </a:xfrm>
        </p:spPr>
        <p:txBody>
          <a:bodyPr/>
          <a:lstStyle/>
          <a:p>
            <a:pPr algn="l">
              <a:buFont typeface="Symbol" pitchFamily="18" charset="2"/>
              <a:buChar char="·"/>
            </a:pPr>
            <a:r>
              <a:rPr lang="en-US">
                <a:latin typeface="Arial" pitchFamily="34" charset="0"/>
                <a:cs typeface="Times New Roman" pitchFamily="18" charset="0"/>
              </a:rPr>
              <a:t>	Again, </a:t>
            </a:r>
            <a:r>
              <a:rPr lang="en-US" b="1" u="sng">
                <a:latin typeface="Arial" pitchFamily="34" charset="0"/>
                <a:cs typeface="Times New Roman" pitchFamily="18" charset="0"/>
              </a:rPr>
              <a:t>30</a:t>
            </a:r>
            <a:r>
              <a:rPr lang="en-US">
                <a:latin typeface="Arial" pitchFamily="34" charset="0"/>
                <a:cs typeface="Times New Roman" pitchFamily="18" charset="0"/>
              </a:rPr>
              <a:t> is typically the 	cut-off between small and 	large samples.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85800" y="609600"/>
            <a:ext cx="7772400" cy="5334000"/>
          </a:xfrm>
        </p:spPr>
        <p:txBody>
          <a:bodyPr/>
          <a:lstStyle/>
          <a:p>
            <a:pPr algn="l">
              <a:buFont typeface="Symbol" pitchFamily="18" charset="2"/>
              <a:buChar char="·"/>
            </a:pPr>
            <a:r>
              <a:rPr lang="en-US" dirty="0">
                <a:latin typeface="Arial" pitchFamily="34" charset="0"/>
                <a:cs typeface="Times New Roman" pitchFamily="18" charset="0"/>
              </a:rPr>
              <a:t>	On a TI-83, use </a:t>
            </a:r>
            <a:r>
              <a:rPr lang="en-US" dirty="0" smtClean="0">
                <a:latin typeface="Arial" pitchFamily="34" charset="0"/>
                <a:cs typeface="Times New Roman" pitchFamily="18" charset="0"/>
              </a:rPr>
              <a:t>Choice </a:t>
            </a:r>
            <a:r>
              <a:rPr lang="en-US" dirty="0">
                <a:latin typeface="Arial" pitchFamily="34" charset="0"/>
                <a:cs typeface="Times New Roman" pitchFamily="18" charset="0"/>
              </a:rPr>
              <a:t>#2     	(T-Test) in the “TESTS” 	menu.</a:t>
            </a:r>
            <a:br>
              <a:rPr lang="en-US" dirty="0">
                <a:latin typeface="Arial" pitchFamily="34" charset="0"/>
                <a:cs typeface="Times New Roman" pitchFamily="18" charset="0"/>
              </a:rPr>
            </a:br>
            <a:r>
              <a:rPr lang="en-US" dirty="0">
                <a:latin typeface="Arial" pitchFamily="34" charset="0"/>
                <a:cs typeface="Times New Roman" pitchFamily="18" charset="0"/>
              </a:rPr>
              <a:t/>
            </a:r>
            <a:br>
              <a:rPr lang="en-US" dirty="0">
                <a:latin typeface="Arial" pitchFamily="34" charset="0"/>
                <a:cs typeface="Times New Roman" pitchFamily="18" charset="0"/>
              </a:rPr>
            </a:br>
            <a:r>
              <a:rPr lang="en-US" dirty="0">
                <a:latin typeface="Symbol" pitchFamily="18" charset="2"/>
                <a:cs typeface="Times New Roman" pitchFamily="18" charset="0"/>
              </a:rPr>
              <a:t>·	</a:t>
            </a:r>
            <a:r>
              <a:rPr lang="en-US" dirty="0">
                <a:latin typeface="Arial" pitchFamily="34" charset="0"/>
                <a:cs typeface="Times New Roman" pitchFamily="18" charset="0"/>
              </a:rPr>
              <a:t>Everything works just like 	a z-test.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609600"/>
            <a:ext cx="7772400" cy="5334000"/>
          </a:xfrm>
        </p:spPr>
        <p:txBody>
          <a:bodyPr/>
          <a:lstStyle/>
          <a:p>
            <a:pPr algn="l"/>
            <a:r>
              <a:rPr lang="en-US" dirty="0" smtClean="0">
                <a:latin typeface="Symbol" pitchFamily="18" charset="2"/>
                <a:cs typeface="Arial" pitchFamily="34" charset="0"/>
              </a:rPr>
              <a:t>·	</a:t>
            </a:r>
            <a:r>
              <a:rPr lang="en-US" dirty="0" smtClean="0">
                <a:latin typeface="Arial" pitchFamily="34" charset="0"/>
                <a:cs typeface="Arial" pitchFamily="34" charset="0"/>
              </a:rPr>
              <a:t>H</a:t>
            </a:r>
            <a:r>
              <a:rPr lang="en-US" baseline="-25000" dirty="0" smtClean="0">
                <a:latin typeface="Arial" pitchFamily="34" charset="0"/>
                <a:cs typeface="Arial" pitchFamily="34" charset="0"/>
              </a:rPr>
              <a:t>1</a:t>
            </a:r>
            <a:r>
              <a:rPr lang="en-US" dirty="0" smtClean="0">
                <a:latin typeface="Arial" pitchFamily="34" charset="0"/>
                <a:cs typeface="Arial" pitchFamily="34" charset="0"/>
              </a:rPr>
              <a:t> = The President’s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approval rating was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significantly higher than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Congress’ approval rating.</a:t>
            </a:r>
            <a:br>
              <a:rPr lang="en-US" dirty="0" smtClean="0">
                <a:latin typeface="Arial" pitchFamily="34" charset="0"/>
                <a:cs typeface="Arial" pitchFamily="34" charset="0"/>
              </a:rPr>
            </a:br>
            <a:r>
              <a:rPr lang="en-US" dirty="0">
                <a:latin typeface="Arial" pitchFamily="34" charset="0"/>
                <a:cs typeface="Arial" pitchFamily="34" charset="0"/>
              </a:rPr>
              <a:t/>
            </a:r>
            <a:br>
              <a:rPr lang="en-US" dirty="0">
                <a:latin typeface="Arial" pitchFamily="34" charset="0"/>
                <a:cs typeface="Arial" pitchFamily="34" charset="0"/>
              </a:rPr>
            </a:br>
            <a:r>
              <a:rPr lang="en-US" dirty="0">
                <a:latin typeface="Symbol" pitchFamily="18" charset="2"/>
                <a:cs typeface="Arial" pitchFamily="34" charset="0"/>
              </a:rPr>
              <a:t>·	</a:t>
            </a:r>
            <a:r>
              <a:rPr lang="en-US" dirty="0" smtClean="0">
                <a:latin typeface="Arial" pitchFamily="34" charset="0"/>
                <a:cs typeface="Arial" pitchFamily="34" charset="0"/>
              </a:rPr>
              <a:t>H</a:t>
            </a:r>
            <a:r>
              <a:rPr lang="en-US" baseline="-25000" dirty="0" smtClean="0">
                <a:latin typeface="Arial" pitchFamily="34" charset="0"/>
                <a:cs typeface="Arial" pitchFamily="34" charset="0"/>
              </a:rPr>
              <a:t>0</a:t>
            </a:r>
            <a:r>
              <a:rPr lang="en-US" dirty="0">
                <a:latin typeface="Arial" pitchFamily="34" charset="0"/>
                <a:cs typeface="Arial" pitchFamily="34" charset="0"/>
              </a:rPr>
              <a:t> </a:t>
            </a:r>
            <a:r>
              <a:rPr lang="en-US" dirty="0" smtClean="0">
                <a:latin typeface="Arial" pitchFamily="34" charset="0"/>
                <a:cs typeface="Arial" pitchFamily="34" charset="0"/>
              </a:rPr>
              <a:t>= The President’s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approval rating was not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significantly higher than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Congress’ approval rating.</a:t>
            </a:r>
            <a:endParaRPr lang="en-US" dirty="0">
              <a:latin typeface="Arial" pitchFamily="34" charset="0"/>
              <a:cs typeface="Arial" pitchFamily="34" charset="0"/>
            </a:endParaRPr>
          </a:p>
        </p:txBody>
      </p:sp>
    </p:spTree>
    <p:extLst>
      <p:ext uri="{BB962C8B-B14F-4D97-AF65-F5344CB8AC3E}">
        <p14:creationId xmlns:p14="http://schemas.microsoft.com/office/powerpoint/2010/main" val="387199651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85800" y="609600"/>
            <a:ext cx="7772400" cy="5486400"/>
          </a:xfrm>
        </p:spPr>
        <p:txBody>
          <a:bodyPr/>
          <a:lstStyle/>
          <a:p>
            <a:pPr algn="l">
              <a:buFont typeface="Symbol" pitchFamily="18" charset="2"/>
              <a:buNone/>
            </a:pPr>
            <a:r>
              <a:rPr lang="en-US" u="sng">
                <a:latin typeface="Arial" pitchFamily="34" charset="0"/>
                <a:cs typeface="Times New Roman" pitchFamily="18" charset="0"/>
              </a:rPr>
              <a:t>Example</a:t>
            </a:r>
            <a:r>
              <a:rPr lang="en-US">
                <a:latin typeface="Arial" pitchFamily="34" charset="0"/>
                <a:cs typeface="Times New Roman" pitchFamily="18" charset="0"/>
              </a:rPr>
              <a:t>:</a:t>
            </a:r>
            <a:br>
              <a:rPr lang="en-US">
                <a:latin typeface="Arial" pitchFamily="34" charset="0"/>
                <a:cs typeface="Times New Roman" pitchFamily="18" charset="0"/>
              </a:rPr>
            </a:br>
            <a:r>
              <a:rPr lang="en-US">
                <a:latin typeface="Arial" pitchFamily="34" charset="0"/>
                <a:cs typeface="Times New Roman" pitchFamily="18" charset="0"/>
              </a:rPr>
              <a:t>An insurance company claims that the average value of a home in Happyville is $135,000.  A homeowners’ group looks at 16 homes in Happyville and finds that the average value is $122,500</a:t>
            </a:r>
            <a:r>
              <a:rPr lang="en-US">
                <a:solidFill>
                  <a:srgbClr val="000000"/>
                </a:solidFill>
                <a:latin typeface="Arial" pitchFamily="34" charset="0"/>
                <a:cs typeface="Times New Roman" pitchFamily="18" charset="0"/>
              </a:rPr>
              <a:t>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85800" y="609600"/>
            <a:ext cx="7772400" cy="5486400"/>
          </a:xfrm>
        </p:spPr>
        <p:txBody>
          <a:bodyPr/>
          <a:lstStyle/>
          <a:p>
            <a:pPr algn="l">
              <a:buFont typeface="Symbol" pitchFamily="18" charset="2"/>
              <a:buNone/>
            </a:pPr>
            <a:r>
              <a:rPr lang="en-US">
                <a:latin typeface="Arial" pitchFamily="34" charset="0"/>
                <a:cs typeface="Times New Roman" pitchFamily="18" charset="0"/>
              </a:rPr>
              <a:t>and the standard deviation is $5,875.</a:t>
            </a:r>
            <a:br>
              <a:rPr lang="en-US">
                <a:latin typeface="Arial" pitchFamily="34" charset="0"/>
                <a:cs typeface="Times New Roman" pitchFamily="18" charset="0"/>
              </a:rPr>
            </a:br>
            <a:r>
              <a:rPr lang="en-US">
                <a:latin typeface="Arial" pitchFamily="34" charset="0"/>
                <a:cs typeface="Times New Roman" pitchFamily="18" charset="0"/>
              </a:rPr>
              <a:t/>
            </a:r>
            <a:br>
              <a:rPr lang="en-US">
                <a:latin typeface="Arial" pitchFamily="34" charset="0"/>
                <a:cs typeface="Times New Roman" pitchFamily="18" charset="0"/>
              </a:rPr>
            </a:br>
            <a:r>
              <a:rPr lang="en-US">
                <a:latin typeface="Arial" pitchFamily="34" charset="0"/>
                <a:cs typeface="Times New Roman" pitchFamily="18" charset="0"/>
              </a:rPr>
              <a:t>Is the average cost of homes in Happyville significantly less than the insurance company claims?  (Use </a:t>
            </a:r>
            <a:r>
              <a:rPr lang="en-US">
                <a:latin typeface="Lucida Console" pitchFamily="49" charset="0"/>
                <a:cs typeface="Arial" pitchFamily="34" charset="0"/>
              </a:rPr>
              <a:t>α</a:t>
            </a:r>
            <a:r>
              <a:rPr lang="en-US">
                <a:latin typeface="Arial" pitchFamily="34" charset="0"/>
                <a:cs typeface="Arial" pitchFamily="34" charset="0"/>
              </a:rPr>
              <a:t> = .05)</a:t>
            </a:r>
            <a:endParaRPr lang="en-US">
              <a:latin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85800" y="609600"/>
            <a:ext cx="7772400" cy="5410200"/>
          </a:xfrm>
        </p:spPr>
        <p:txBody>
          <a:bodyPr/>
          <a:lstStyle/>
          <a:p>
            <a:pPr algn="l">
              <a:buFont typeface="Symbol" pitchFamily="18" charset="2"/>
              <a:buNone/>
            </a:pPr>
            <a:r>
              <a:rPr lang="en-US" u="sng">
                <a:latin typeface="Arial" pitchFamily="34" charset="0"/>
                <a:cs typeface="Times New Roman" pitchFamily="18" charset="0"/>
              </a:rPr>
              <a:t>Hypotheses</a:t>
            </a:r>
            <a:r>
              <a:rPr lang="en-US">
                <a:latin typeface="Arial" pitchFamily="34" charset="0"/>
                <a:cs typeface="Times New Roman" pitchFamily="18" charset="0"/>
              </a:rPr>
              <a:t>:</a:t>
            </a:r>
            <a:br>
              <a:rPr lang="en-US">
                <a:latin typeface="Arial" pitchFamily="34" charset="0"/>
                <a:cs typeface="Times New Roman" pitchFamily="18" charset="0"/>
              </a:rPr>
            </a:br>
            <a:r>
              <a:rPr lang="en-US">
                <a:latin typeface="Arial" pitchFamily="34" charset="0"/>
                <a:cs typeface="Times New Roman" pitchFamily="18" charset="0"/>
              </a:rPr>
              <a:t>H</a:t>
            </a:r>
            <a:r>
              <a:rPr lang="en-US" baseline="-30000">
                <a:latin typeface="Arial" pitchFamily="34" charset="0"/>
                <a:cs typeface="Times New Roman" pitchFamily="18" charset="0"/>
              </a:rPr>
              <a:t>1</a:t>
            </a:r>
            <a:r>
              <a:rPr lang="en-US">
                <a:latin typeface="Arial" pitchFamily="34" charset="0"/>
                <a:cs typeface="Times New Roman" pitchFamily="18" charset="0"/>
              </a:rPr>
              <a:t>:	The average cost is 		significantly less than  	$135,000.</a:t>
            </a:r>
            <a:br>
              <a:rPr lang="en-US">
                <a:latin typeface="Arial" pitchFamily="34" charset="0"/>
                <a:cs typeface="Times New Roman" pitchFamily="18" charset="0"/>
              </a:rPr>
            </a:br>
            <a:r>
              <a:rPr lang="en-US">
                <a:latin typeface="Arial" pitchFamily="34" charset="0"/>
                <a:cs typeface="Times New Roman" pitchFamily="18" charset="0"/>
              </a:rPr>
              <a:t>H</a:t>
            </a:r>
            <a:r>
              <a:rPr lang="en-US" baseline="-30000">
                <a:latin typeface="Arial" pitchFamily="34" charset="0"/>
                <a:cs typeface="Times New Roman" pitchFamily="18" charset="0"/>
              </a:rPr>
              <a:t>0</a:t>
            </a:r>
            <a:r>
              <a:rPr lang="en-US">
                <a:latin typeface="Arial" pitchFamily="34" charset="0"/>
                <a:cs typeface="Times New Roman" pitchFamily="18" charset="0"/>
              </a:rPr>
              <a:t>:	The average cost is not 	significantly less than 	$135,000.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85800" y="609600"/>
            <a:ext cx="7772400" cy="5181600"/>
          </a:xfrm>
        </p:spPr>
        <p:txBody>
          <a:bodyPr/>
          <a:lstStyle/>
          <a:p>
            <a:pPr algn="l">
              <a:buFont typeface="Symbol" pitchFamily="18" charset="2"/>
              <a:buNone/>
            </a:pPr>
            <a:r>
              <a:rPr lang="en-US" u="sng">
                <a:latin typeface="Arial" pitchFamily="34" charset="0"/>
                <a:cs typeface="Times New Roman" pitchFamily="18" charset="0"/>
              </a:rPr>
              <a:t>Level of Significance</a:t>
            </a:r>
            <a:r>
              <a:rPr lang="en-US">
                <a:latin typeface="Arial" pitchFamily="34" charset="0"/>
                <a:cs typeface="Times New Roman" pitchFamily="18" charset="0"/>
              </a:rPr>
              <a:t>:</a:t>
            </a:r>
            <a:br>
              <a:rPr lang="en-US">
                <a:latin typeface="Arial" pitchFamily="34" charset="0"/>
                <a:cs typeface="Times New Roman" pitchFamily="18" charset="0"/>
              </a:rPr>
            </a:br>
            <a:r>
              <a:rPr lang="en-US">
                <a:latin typeface="Arial" pitchFamily="34" charset="0"/>
                <a:cs typeface="Times New Roman" pitchFamily="18" charset="0"/>
              </a:rPr>
              <a:t>The problem says to use </a:t>
            </a:r>
            <a:r>
              <a:rPr lang="en-US">
                <a:latin typeface="Lucida Console" pitchFamily="49" charset="0"/>
                <a:cs typeface="Times New Roman" pitchFamily="18" charset="0"/>
              </a:rPr>
              <a:t>α</a:t>
            </a:r>
            <a:r>
              <a:rPr lang="en-US">
                <a:latin typeface="Arial" pitchFamily="34" charset="0"/>
                <a:cs typeface="Times New Roman" pitchFamily="18" charset="0"/>
              </a:rPr>
              <a:t> = .05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85800" y="609600"/>
            <a:ext cx="7772400" cy="5562600"/>
          </a:xfrm>
        </p:spPr>
        <p:txBody>
          <a:bodyPr/>
          <a:lstStyle/>
          <a:p>
            <a:pPr algn="l">
              <a:buFont typeface="Symbol" pitchFamily="18" charset="2"/>
              <a:buNone/>
            </a:pPr>
            <a:r>
              <a:rPr lang="en-US" u="sng">
                <a:latin typeface="Arial" pitchFamily="34" charset="0"/>
                <a:cs typeface="Times New Roman" pitchFamily="18" charset="0"/>
              </a:rPr>
              <a:t>Critical Value</a:t>
            </a:r>
            <a:r>
              <a:rPr lang="en-US">
                <a:latin typeface="Arial" pitchFamily="34" charset="0"/>
                <a:cs typeface="Times New Roman" pitchFamily="18" charset="0"/>
              </a:rPr>
              <a:t>:</a:t>
            </a:r>
            <a:br>
              <a:rPr lang="en-US">
                <a:latin typeface="Arial" pitchFamily="34" charset="0"/>
                <a:cs typeface="Times New Roman" pitchFamily="18" charset="0"/>
              </a:rPr>
            </a:br>
            <a:r>
              <a:rPr lang="en-US">
                <a:latin typeface="Symbol" pitchFamily="18" charset="2"/>
                <a:cs typeface="Times New Roman" pitchFamily="18" charset="0"/>
              </a:rPr>
              <a:t>·	</a:t>
            </a:r>
            <a:r>
              <a:rPr lang="en-US">
                <a:latin typeface="Arial" pitchFamily="34" charset="0"/>
                <a:cs typeface="Times New Roman" pitchFamily="18" charset="0"/>
              </a:rPr>
              <a:t>Use the one-tail row at the 	top of the “Student’s t-	distribution” to locate .050</a:t>
            </a:r>
            <a:br>
              <a:rPr lang="en-US">
                <a:latin typeface="Arial" pitchFamily="34" charset="0"/>
                <a:cs typeface="Times New Roman" pitchFamily="18" charset="0"/>
              </a:rPr>
            </a:br>
            <a:r>
              <a:rPr lang="en-US">
                <a:latin typeface="Symbol" pitchFamily="18" charset="2"/>
                <a:cs typeface="Times New Roman" pitchFamily="18" charset="0"/>
              </a:rPr>
              <a:t>·	</a:t>
            </a:r>
            <a:r>
              <a:rPr lang="en-US">
                <a:latin typeface="Arial" pitchFamily="34" charset="0"/>
                <a:cs typeface="Times New Roman" pitchFamily="18" charset="0"/>
              </a:rPr>
              <a:t>For a one-sample t-test, 	</a:t>
            </a:r>
            <a:r>
              <a:rPr lang="en-US" b="1">
                <a:latin typeface="Arial" pitchFamily="34" charset="0"/>
                <a:cs typeface="Times New Roman" pitchFamily="18" charset="0"/>
              </a:rPr>
              <a:t>d.f. = n - 1</a:t>
            </a:r>
            <a:r>
              <a:rPr lang="en-US">
                <a:latin typeface="Arial" pitchFamily="34" charset="0"/>
                <a:cs typeface="Times New Roman" pitchFamily="18" charset="0"/>
              </a:rPr>
              <a:t/>
            </a:r>
            <a:br>
              <a:rPr lang="en-US">
                <a:latin typeface="Arial" pitchFamily="34" charset="0"/>
                <a:cs typeface="Times New Roman" pitchFamily="18" charset="0"/>
              </a:rPr>
            </a:br>
            <a:endParaRPr lang="en-US">
              <a:latin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85800" y="609600"/>
            <a:ext cx="7772400" cy="5181600"/>
          </a:xfrm>
        </p:spPr>
        <p:txBody>
          <a:bodyPr/>
          <a:lstStyle/>
          <a:p>
            <a:pPr algn="l">
              <a:buFont typeface="Symbol" pitchFamily="18" charset="2"/>
              <a:buChar char="·"/>
            </a:pPr>
            <a:r>
              <a:rPr lang="en-US" dirty="0">
                <a:latin typeface="Arial" pitchFamily="34" charset="0"/>
                <a:cs typeface="Times New Roman" pitchFamily="18" charset="0"/>
              </a:rPr>
              <a:t>Since there are 16 homes 	in the sample, we have 15 	degrees of freedom.</a:t>
            </a:r>
            <a:br>
              <a:rPr lang="en-US" dirty="0">
                <a:latin typeface="Arial" pitchFamily="34" charset="0"/>
                <a:cs typeface="Times New Roman" pitchFamily="18" charset="0"/>
              </a:rPr>
            </a:br>
            <a:r>
              <a:rPr lang="en-US" dirty="0">
                <a:latin typeface="Arial" pitchFamily="34" charset="0"/>
                <a:cs typeface="Times New Roman" pitchFamily="18" charset="0"/>
              </a:rPr>
              <a:t/>
            </a:r>
            <a:br>
              <a:rPr lang="en-US" dirty="0">
                <a:latin typeface="Arial" pitchFamily="34" charset="0"/>
                <a:cs typeface="Times New Roman" pitchFamily="18" charset="0"/>
              </a:rPr>
            </a:br>
            <a:r>
              <a:rPr lang="en-US" dirty="0">
                <a:latin typeface="Symbol" pitchFamily="18" charset="2"/>
                <a:cs typeface="Times New Roman" pitchFamily="18" charset="0"/>
              </a:rPr>
              <a:t>·	</a:t>
            </a:r>
            <a:r>
              <a:rPr lang="en-US" dirty="0">
                <a:latin typeface="Arial" pitchFamily="34" charset="0"/>
                <a:cs typeface="Times New Roman" pitchFamily="18" charset="0"/>
              </a:rPr>
              <a:t>t(.05,15) = </a:t>
            </a:r>
            <a:r>
              <a:rPr lang="en-US" dirty="0" smtClean="0">
                <a:latin typeface="Arial" pitchFamily="34" charset="0"/>
                <a:cs typeface="Times New Roman" pitchFamily="18" charset="0"/>
              </a:rPr>
              <a:t>1.753</a:t>
            </a:r>
            <a:endParaRPr lang="en-US" dirty="0">
              <a:latin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85800" y="609600"/>
            <a:ext cx="7772400" cy="5181600"/>
          </a:xfrm>
        </p:spPr>
        <p:txBody>
          <a:bodyPr/>
          <a:lstStyle/>
          <a:p>
            <a:pPr algn="l"/>
            <a:r>
              <a:rPr lang="en-US" dirty="0" smtClean="0">
                <a:latin typeface="Arial" pitchFamily="34" charset="0"/>
                <a:cs typeface="Times New Roman" pitchFamily="18" charset="0"/>
              </a:rPr>
              <a:t>TEST STATISTIC</a:t>
            </a:r>
            <a:br>
              <a:rPr lang="en-US" dirty="0" smtClean="0">
                <a:latin typeface="Arial" pitchFamily="34" charset="0"/>
                <a:cs typeface="Times New Roman" pitchFamily="18" charset="0"/>
              </a:rPr>
            </a:br>
            <a:r>
              <a:rPr lang="en-US" dirty="0">
                <a:latin typeface="Arial" pitchFamily="34" charset="0"/>
                <a:cs typeface="Times New Roman" pitchFamily="18" charset="0"/>
              </a:rPr>
              <a:t/>
            </a:r>
            <a:br>
              <a:rPr lang="en-US" dirty="0">
                <a:latin typeface="Arial" pitchFamily="34" charset="0"/>
                <a:cs typeface="Times New Roman" pitchFamily="18" charset="0"/>
              </a:rPr>
            </a:br>
            <a:r>
              <a:rPr lang="en-US" dirty="0" smtClean="0">
                <a:latin typeface="Arial" pitchFamily="34" charset="0"/>
                <a:cs typeface="Times New Roman" pitchFamily="18" charset="0"/>
              </a:rPr>
              <a:t/>
            </a:r>
            <a:br>
              <a:rPr lang="en-US" dirty="0" smtClean="0">
                <a:latin typeface="Arial" pitchFamily="34" charset="0"/>
                <a:cs typeface="Times New Roman" pitchFamily="18" charset="0"/>
              </a:rPr>
            </a:br>
            <a:r>
              <a:rPr lang="en-US" dirty="0">
                <a:latin typeface="Arial" pitchFamily="34" charset="0"/>
                <a:cs typeface="Times New Roman" pitchFamily="18" charset="0"/>
              </a:rPr>
              <a:t/>
            </a:r>
            <a:br>
              <a:rPr lang="en-US" dirty="0">
                <a:latin typeface="Arial" pitchFamily="34" charset="0"/>
                <a:cs typeface="Times New Roman" pitchFamily="18" charset="0"/>
              </a:rPr>
            </a:br>
            <a:r>
              <a:rPr lang="en-US" dirty="0">
                <a:latin typeface="Arial" pitchFamily="34" charset="0"/>
                <a:cs typeface="Times New Roman" pitchFamily="18" charset="0"/>
              </a:rPr>
              <a:t/>
            </a:r>
            <a:br>
              <a:rPr lang="en-US" dirty="0">
                <a:latin typeface="Arial" pitchFamily="34" charset="0"/>
                <a:cs typeface="Times New Roman" pitchFamily="18" charset="0"/>
              </a:rPr>
            </a:br>
            <a:r>
              <a:rPr lang="en-US" dirty="0" smtClean="0">
                <a:latin typeface="Arial" pitchFamily="34" charset="0"/>
                <a:cs typeface="Times New Roman" pitchFamily="18" charset="0"/>
              </a:rPr>
              <a:t/>
            </a:r>
            <a:br>
              <a:rPr lang="en-US" dirty="0" smtClean="0">
                <a:latin typeface="Arial" pitchFamily="34" charset="0"/>
                <a:cs typeface="Times New Roman" pitchFamily="18" charset="0"/>
              </a:rPr>
            </a:br>
            <a:r>
              <a:rPr lang="en-US" dirty="0" smtClean="0">
                <a:latin typeface="Arial" pitchFamily="34" charset="0"/>
                <a:cs typeface="Times New Roman" pitchFamily="18" charset="0"/>
              </a:rPr>
              <a:t>t </a:t>
            </a:r>
            <a:r>
              <a:rPr lang="en-US" dirty="0">
                <a:latin typeface="Arial" pitchFamily="34" charset="0"/>
                <a:cs typeface="Times New Roman" pitchFamily="18" charset="0"/>
              </a:rPr>
              <a:t>= -8.5106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828800"/>
            <a:ext cx="3121742" cy="2667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838178"/>
            <a:ext cx="3014433" cy="2657622"/>
          </a:xfrm>
          <a:prstGeom prst="rect">
            <a:avLst/>
          </a:prstGeom>
        </p:spPr>
      </p:pic>
    </p:spTree>
    <p:extLst>
      <p:ext uri="{BB962C8B-B14F-4D97-AF65-F5344CB8AC3E}">
        <p14:creationId xmlns:p14="http://schemas.microsoft.com/office/powerpoint/2010/main" val="406389668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85800" y="609600"/>
            <a:ext cx="7772400" cy="5334000"/>
          </a:xfrm>
        </p:spPr>
        <p:txBody>
          <a:bodyPr/>
          <a:lstStyle/>
          <a:p>
            <a:pPr algn="l">
              <a:buFont typeface="Symbol" pitchFamily="18" charset="2"/>
              <a:buNone/>
            </a:pPr>
            <a:r>
              <a:rPr lang="en-US" u="sng" dirty="0">
                <a:latin typeface="Arial" pitchFamily="34" charset="0"/>
                <a:cs typeface="Times New Roman" pitchFamily="18" charset="0"/>
              </a:rPr>
              <a:t>Comparison</a:t>
            </a:r>
            <a:r>
              <a:rPr lang="en-US" dirty="0">
                <a:latin typeface="Arial" pitchFamily="34" charset="0"/>
                <a:cs typeface="Times New Roman" pitchFamily="18" charset="0"/>
              </a:rPr>
              <a:t>:</a:t>
            </a:r>
            <a:br>
              <a:rPr lang="en-US" dirty="0">
                <a:latin typeface="Arial" pitchFamily="34" charset="0"/>
                <a:cs typeface="Times New Roman" pitchFamily="18" charset="0"/>
              </a:rPr>
            </a:br>
            <a:r>
              <a:rPr lang="en-US" dirty="0">
                <a:latin typeface="Symbol" pitchFamily="18" charset="2"/>
                <a:cs typeface="Times New Roman" pitchFamily="18" charset="0"/>
              </a:rPr>
              <a:t>·</a:t>
            </a:r>
            <a:r>
              <a:rPr lang="en-US" dirty="0">
                <a:cs typeface="Times New Roman" pitchFamily="18" charset="0"/>
              </a:rPr>
              <a:t>	</a:t>
            </a:r>
            <a:r>
              <a:rPr lang="en-US" dirty="0">
                <a:latin typeface="Arial" pitchFamily="34" charset="0"/>
                <a:cs typeface="Times New Roman" pitchFamily="18" charset="0"/>
              </a:rPr>
              <a:t>Use absolute value of </a:t>
            </a:r>
            <a:br>
              <a:rPr lang="en-US" dirty="0">
                <a:latin typeface="Arial" pitchFamily="34" charset="0"/>
                <a:cs typeface="Times New Roman" pitchFamily="18" charset="0"/>
              </a:rPr>
            </a:br>
            <a:r>
              <a:rPr lang="en-US" dirty="0">
                <a:latin typeface="Arial" pitchFamily="34" charset="0"/>
                <a:cs typeface="Times New Roman" pitchFamily="18" charset="0"/>
              </a:rPr>
              <a:t>	-8.5106 … that is 8.5106</a:t>
            </a:r>
            <a:br>
              <a:rPr lang="en-US" dirty="0">
                <a:latin typeface="Arial" pitchFamily="34" charset="0"/>
                <a:cs typeface="Times New Roman" pitchFamily="18" charset="0"/>
              </a:rPr>
            </a:br>
            <a:r>
              <a:rPr lang="en-US" dirty="0">
                <a:latin typeface="Arial" pitchFamily="34" charset="0"/>
                <a:cs typeface="Times New Roman" pitchFamily="18" charset="0"/>
              </a:rPr>
              <a:t/>
            </a:r>
            <a:br>
              <a:rPr lang="en-US" dirty="0">
                <a:latin typeface="Arial" pitchFamily="34" charset="0"/>
                <a:cs typeface="Times New Roman" pitchFamily="18" charset="0"/>
              </a:rPr>
            </a:br>
            <a:r>
              <a:rPr lang="en-US" dirty="0">
                <a:latin typeface="Symbol" pitchFamily="18" charset="2"/>
                <a:cs typeface="Times New Roman" pitchFamily="18" charset="0"/>
              </a:rPr>
              <a:t>·</a:t>
            </a:r>
            <a:r>
              <a:rPr lang="en-US" dirty="0">
                <a:cs typeface="Times New Roman" pitchFamily="18" charset="0"/>
              </a:rPr>
              <a:t> 	</a:t>
            </a:r>
            <a:r>
              <a:rPr lang="en-US" dirty="0">
                <a:latin typeface="Arial" pitchFamily="34" charset="0"/>
                <a:cs typeface="Times New Roman" pitchFamily="18" charset="0"/>
              </a:rPr>
              <a:t>This is greater than the 	critical value of 1.753.</a:t>
            </a:r>
            <a:br>
              <a:rPr lang="en-US" dirty="0">
                <a:latin typeface="Arial" pitchFamily="34" charset="0"/>
                <a:cs typeface="Times New Roman" pitchFamily="18" charset="0"/>
              </a:rPr>
            </a:br>
            <a:r>
              <a:rPr lang="en-US" dirty="0">
                <a:latin typeface="Arial" pitchFamily="34" charset="0"/>
                <a:cs typeface="Times New Roman" pitchFamily="18" charset="0"/>
              </a:rPr>
              <a:t/>
            </a:r>
            <a:br>
              <a:rPr lang="en-US" dirty="0">
                <a:latin typeface="Arial" pitchFamily="34" charset="0"/>
                <a:cs typeface="Times New Roman" pitchFamily="18" charset="0"/>
              </a:rPr>
            </a:br>
            <a:r>
              <a:rPr lang="en-US" dirty="0">
                <a:latin typeface="Symbol" pitchFamily="18" charset="2"/>
                <a:cs typeface="Times New Roman" pitchFamily="18" charset="0"/>
              </a:rPr>
              <a:t>·</a:t>
            </a:r>
            <a:r>
              <a:rPr lang="en-US" dirty="0">
                <a:cs typeface="Times New Roman" pitchFamily="18" charset="0"/>
              </a:rPr>
              <a:t> 	</a:t>
            </a:r>
            <a:r>
              <a:rPr lang="en-US" dirty="0">
                <a:latin typeface="Arial" pitchFamily="34" charset="0"/>
                <a:cs typeface="Times New Roman" pitchFamily="18" charset="0"/>
              </a:rPr>
              <a:t>SIGNIFICANT</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85800" y="609600"/>
            <a:ext cx="7772400" cy="5334000"/>
          </a:xfrm>
        </p:spPr>
        <p:txBody>
          <a:bodyPr/>
          <a:lstStyle/>
          <a:p>
            <a:pPr algn="l">
              <a:buFont typeface="Symbol" pitchFamily="18" charset="2"/>
              <a:buNone/>
            </a:pPr>
            <a:r>
              <a:rPr lang="en-US" dirty="0" smtClean="0">
                <a:latin typeface="Arial" pitchFamily="34" charset="0"/>
                <a:cs typeface="Times New Roman" pitchFamily="18" charset="0"/>
              </a:rPr>
              <a:t>NOTE:  It’s fairly common to get quite big answers with “t”, but more unusual with “z”.</a:t>
            </a:r>
            <a:endParaRPr lang="en-US" dirty="0">
              <a:latin typeface="Arial" pitchFamily="34" charset="0"/>
              <a:cs typeface="Times New Roman" pitchFamily="18" charset="0"/>
            </a:endParaRPr>
          </a:p>
        </p:txBody>
      </p:sp>
    </p:spTree>
    <p:extLst>
      <p:ext uri="{BB962C8B-B14F-4D97-AF65-F5344CB8AC3E}">
        <p14:creationId xmlns:p14="http://schemas.microsoft.com/office/powerpoint/2010/main" val="44599218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85800" y="609600"/>
            <a:ext cx="7772400" cy="5486400"/>
          </a:xfrm>
        </p:spPr>
        <p:txBody>
          <a:bodyPr/>
          <a:lstStyle/>
          <a:p>
            <a:pPr algn="l">
              <a:buFont typeface="Symbol" pitchFamily="18" charset="2"/>
              <a:buNone/>
            </a:pPr>
            <a:r>
              <a:rPr lang="en-US" b="1" u="sng">
                <a:latin typeface="Arial" pitchFamily="34" charset="0"/>
                <a:cs typeface="Times New Roman" pitchFamily="18" charset="0"/>
              </a:rPr>
              <a:t>Two-Sample t-test</a:t>
            </a:r>
            <a:br>
              <a:rPr lang="en-US" b="1" u="sng">
                <a:latin typeface="Arial" pitchFamily="34" charset="0"/>
                <a:cs typeface="Times New Roman" pitchFamily="18" charset="0"/>
              </a:rPr>
            </a:br>
            <a:r>
              <a:rPr lang="en-US">
                <a:latin typeface="Symbol" pitchFamily="18" charset="2"/>
                <a:cs typeface="Times New Roman" pitchFamily="18" charset="0"/>
              </a:rPr>
              <a:t>·	</a:t>
            </a:r>
            <a:r>
              <a:rPr lang="en-US">
                <a:latin typeface="Arial" pitchFamily="34" charset="0"/>
                <a:cs typeface="Times New Roman" pitchFamily="18" charset="0"/>
              </a:rPr>
              <a:t>Compares the mean of 2 	different samples.</a:t>
            </a:r>
            <a:br>
              <a:rPr lang="en-US">
                <a:latin typeface="Arial" pitchFamily="34" charset="0"/>
                <a:cs typeface="Times New Roman" pitchFamily="18" charset="0"/>
              </a:rPr>
            </a:br>
            <a:r>
              <a:rPr lang="en-US">
                <a:latin typeface="Arial" pitchFamily="34" charset="0"/>
                <a:cs typeface="Times New Roman" pitchFamily="18" charset="0"/>
              </a:rPr>
              <a:t/>
            </a:r>
            <a:br>
              <a:rPr lang="en-US">
                <a:latin typeface="Arial" pitchFamily="34" charset="0"/>
                <a:cs typeface="Times New Roman" pitchFamily="18" charset="0"/>
              </a:rPr>
            </a:br>
            <a:r>
              <a:rPr lang="en-US">
                <a:latin typeface="Symbol" pitchFamily="18" charset="2"/>
                <a:cs typeface="Times New Roman" pitchFamily="18" charset="0"/>
              </a:rPr>
              <a:t>·	</a:t>
            </a:r>
            <a:r>
              <a:rPr lang="en-US">
                <a:latin typeface="Arial" pitchFamily="34" charset="0"/>
                <a:cs typeface="Times New Roman" pitchFamily="18" charset="0"/>
              </a:rPr>
              <a:t>Is one group significantly 	higher than the other?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609600"/>
            <a:ext cx="7772400" cy="5334000"/>
          </a:xfrm>
        </p:spPr>
        <p:txBody>
          <a:bodyPr/>
          <a:lstStyle/>
          <a:p>
            <a:pPr algn="l"/>
            <a:r>
              <a:rPr lang="en-US" b="1" u="sng" dirty="0" smtClean="0">
                <a:latin typeface="Arial" pitchFamily="34" charset="0"/>
                <a:cs typeface="Arial" pitchFamily="34" charset="0"/>
              </a:rPr>
              <a:t>Example:</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ILCC reports that its average class size is 16.  A sample of classes at the Algona center is taken.  Do classes at the Algona center average significantly less than 16 students?</a:t>
            </a:r>
            <a:endParaRPr lang="en-US" dirty="0">
              <a:latin typeface="Arial" pitchFamily="34" charset="0"/>
              <a:cs typeface="Arial" pitchFamily="34" charset="0"/>
            </a:endParaRPr>
          </a:p>
        </p:txBody>
      </p:sp>
    </p:spTree>
    <p:extLst>
      <p:ext uri="{BB962C8B-B14F-4D97-AF65-F5344CB8AC3E}">
        <p14:creationId xmlns:p14="http://schemas.microsoft.com/office/powerpoint/2010/main" val="390968167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85800" y="609600"/>
            <a:ext cx="7772400" cy="5486400"/>
          </a:xfrm>
        </p:spPr>
        <p:txBody>
          <a:bodyPr/>
          <a:lstStyle/>
          <a:p>
            <a:pPr lvl="0" algn="l"/>
            <a:r>
              <a:rPr lang="en-US" u="sng" dirty="0" smtClean="0">
                <a:latin typeface="Arial" pitchFamily="34" charset="0"/>
                <a:cs typeface="Times New Roman" pitchFamily="18" charset="0"/>
              </a:rPr>
              <a:t>Critical Value</a:t>
            </a:r>
            <a:r>
              <a:rPr lang="en-US" b="1" u="sng" dirty="0">
                <a:latin typeface="Arial" pitchFamily="34" charset="0"/>
                <a:cs typeface="Times New Roman" pitchFamily="18" charset="0"/>
              </a:rPr>
              <a:t/>
            </a:r>
            <a:br>
              <a:rPr lang="en-US" b="1" u="sng" dirty="0">
                <a:latin typeface="Arial" pitchFamily="34" charset="0"/>
                <a:cs typeface="Times New Roman" pitchFamily="18" charset="0"/>
              </a:rPr>
            </a:br>
            <a:r>
              <a:rPr lang="en-US" dirty="0" smtClean="0">
                <a:latin typeface="Symbol" pitchFamily="18" charset="2"/>
                <a:cs typeface="Times New Roman" pitchFamily="18" charset="0"/>
              </a:rPr>
              <a:t>·	</a:t>
            </a:r>
            <a:r>
              <a:rPr lang="en-US" dirty="0" smtClean="0">
                <a:latin typeface="Arial" pitchFamily="34" charset="0"/>
                <a:cs typeface="Arial" pitchFamily="34" charset="0"/>
              </a:rPr>
              <a:t>Use t-table</a:t>
            </a:r>
            <a:r>
              <a:rPr lang="en-US" b="1" u="sng" dirty="0" smtClean="0">
                <a:latin typeface="Arial" pitchFamily="34" charset="0"/>
                <a:cs typeface="Times New Roman" pitchFamily="18" charset="0"/>
              </a:rPr>
              <a:t/>
            </a:r>
            <a:br>
              <a:rPr lang="en-US" b="1" u="sng" dirty="0" smtClean="0">
                <a:latin typeface="Arial" pitchFamily="34" charset="0"/>
                <a:cs typeface="Times New Roman" pitchFamily="18" charset="0"/>
              </a:rPr>
            </a:br>
            <a:r>
              <a:rPr lang="en-US" dirty="0" smtClean="0">
                <a:latin typeface="Symbol" pitchFamily="18" charset="2"/>
                <a:cs typeface="Times New Roman" pitchFamily="18" charset="0"/>
              </a:rPr>
              <a:t>·</a:t>
            </a:r>
            <a:r>
              <a:rPr lang="en-US" dirty="0">
                <a:latin typeface="Symbol" pitchFamily="18" charset="2"/>
                <a:cs typeface="Times New Roman" pitchFamily="18" charset="0"/>
              </a:rPr>
              <a:t>	</a:t>
            </a:r>
            <a:r>
              <a:rPr lang="en-US" dirty="0">
                <a:solidFill>
                  <a:schemeClr val="tx2"/>
                </a:solidFill>
                <a:latin typeface="Arial" pitchFamily="34" charset="0"/>
                <a:cs typeface="Arial" pitchFamily="34" charset="0"/>
              </a:rPr>
              <a:t>For the degrees of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freedom </a:t>
            </a:r>
            <a:r>
              <a:rPr lang="en-US" dirty="0">
                <a:solidFill>
                  <a:schemeClr val="tx2"/>
                </a:solidFill>
                <a:latin typeface="Arial" pitchFamily="34" charset="0"/>
                <a:cs typeface="Arial" pitchFamily="34" charset="0"/>
              </a:rPr>
              <a:t>in the critical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t>
            </a:r>
            <a:r>
              <a:rPr lang="en-US" dirty="0" smtClean="0">
                <a:solidFill>
                  <a:schemeClr val="tx2"/>
                </a:solidFill>
                <a:latin typeface="Arial" pitchFamily="34" charset="0"/>
                <a:cs typeface="Arial" pitchFamily="34" charset="0"/>
              </a:rPr>
              <a:t>value</a:t>
            </a:r>
            <a:r>
              <a:rPr lang="en-US" dirty="0">
                <a:solidFill>
                  <a:schemeClr val="tx2"/>
                </a:solidFill>
                <a:latin typeface="Arial" pitchFamily="34" charset="0"/>
                <a:cs typeface="Arial" pitchFamily="34" charset="0"/>
              </a:rPr>
              <a:t>, </a:t>
            </a:r>
            <a:r>
              <a:rPr lang="en-US" dirty="0" smtClean="0">
                <a:solidFill>
                  <a:schemeClr val="tx2"/>
                </a:solidFill>
                <a:latin typeface="Arial" pitchFamily="34" charset="0"/>
                <a:cs typeface="Arial" pitchFamily="34" charset="0"/>
              </a:rPr>
              <a:t>use </a:t>
            </a:r>
            <a:r>
              <a:rPr lang="en-US" dirty="0" err="1" smtClean="0">
                <a:solidFill>
                  <a:schemeClr val="tx2"/>
                </a:solidFill>
                <a:latin typeface="Arial" pitchFamily="34" charset="0"/>
                <a:cs typeface="Arial" pitchFamily="34" charset="0"/>
              </a:rPr>
              <a:t>df</a:t>
            </a:r>
            <a:r>
              <a:rPr lang="en-US" dirty="0" smtClean="0">
                <a:solidFill>
                  <a:schemeClr val="tx2"/>
                </a:solidFill>
                <a:latin typeface="Arial" pitchFamily="34" charset="0"/>
                <a:cs typeface="Arial" pitchFamily="34" charset="0"/>
              </a:rPr>
              <a:t> = n</a:t>
            </a:r>
            <a:r>
              <a:rPr lang="en-US" baseline="-25000" dirty="0" smtClean="0">
                <a:solidFill>
                  <a:schemeClr val="tx2"/>
                </a:solidFill>
                <a:latin typeface="Arial" pitchFamily="34" charset="0"/>
                <a:cs typeface="Arial" pitchFamily="34" charset="0"/>
              </a:rPr>
              <a:t>1</a:t>
            </a:r>
            <a:r>
              <a:rPr lang="en-US" dirty="0" smtClean="0">
                <a:solidFill>
                  <a:schemeClr val="tx2"/>
                </a:solidFill>
                <a:latin typeface="Arial" pitchFamily="34" charset="0"/>
                <a:cs typeface="Arial" pitchFamily="34" charset="0"/>
              </a:rPr>
              <a:t> + n</a:t>
            </a:r>
            <a:r>
              <a:rPr lang="en-US" baseline="-25000" dirty="0" smtClean="0">
                <a:solidFill>
                  <a:schemeClr val="tx2"/>
                </a:solidFill>
                <a:latin typeface="Arial" pitchFamily="34" charset="0"/>
                <a:cs typeface="Arial" pitchFamily="34" charset="0"/>
              </a:rPr>
              <a:t>2</a:t>
            </a:r>
            <a:r>
              <a:rPr lang="en-US" dirty="0" smtClean="0">
                <a:solidFill>
                  <a:schemeClr val="tx2"/>
                </a:solidFill>
                <a:latin typeface="Arial" pitchFamily="34" charset="0"/>
                <a:cs typeface="Arial" pitchFamily="34" charset="0"/>
              </a:rPr>
              <a:t> – 2 </a:t>
            </a:r>
            <a:br>
              <a:rPr lang="en-US" dirty="0" smtClean="0">
                <a:solidFill>
                  <a:schemeClr val="tx2"/>
                </a:solidFill>
                <a:latin typeface="Arial" pitchFamily="34" charset="0"/>
                <a:cs typeface="Arial" pitchFamily="34" charset="0"/>
              </a:rPr>
            </a:br>
            <a:r>
              <a:rPr lang="en-US" dirty="0" smtClean="0">
                <a:latin typeface="Symbol" pitchFamily="18" charset="2"/>
                <a:cs typeface="Times New Roman" pitchFamily="18" charset="0"/>
              </a:rPr>
              <a:t>·	</a:t>
            </a:r>
            <a:r>
              <a:rPr lang="en-US" dirty="0" smtClean="0">
                <a:latin typeface="Arial" pitchFamily="34" charset="0"/>
                <a:cs typeface="Arial" pitchFamily="34" charset="0"/>
              </a:rPr>
              <a:t>Your calculator will also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give you the degrees of </a:t>
            </a:r>
            <a:br>
              <a:rPr lang="en-US" dirty="0" smtClean="0">
                <a:latin typeface="Arial" pitchFamily="34" charset="0"/>
                <a:cs typeface="Arial" pitchFamily="34" charset="0"/>
              </a:rPr>
            </a:br>
            <a:r>
              <a:rPr lang="en-US" dirty="0">
                <a:latin typeface="Arial" pitchFamily="34" charset="0"/>
                <a:cs typeface="Arial" pitchFamily="34" charset="0"/>
              </a:rPr>
              <a:t>	</a:t>
            </a:r>
            <a:r>
              <a:rPr lang="en-US" dirty="0" smtClean="0">
                <a:latin typeface="Arial" pitchFamily="34" charset="0"/>
                <a:cs typeface="Arial" pitchFamily="34" charset="0"/>
              </a:rPr>
              <a:t>freedom.</a:t>
            </a:r>
            <a:endParaRPr lang="en-US" dirty="0">
              <a:latin typeface="Arial" pitchFamily="34" charset="0"/>
              <a:cs typeface="Times New Roman" pitchFamily="18" charset="0"/>
            </a:endParaRPr>
          </a:p>
        </p:txBody>
      </p:sp>
    </p:spTree>
    <p:extLst>
      <p:ext uri="{BB962C8B-B14F-4D97-AF65-F5344CB8AC3E}">
        <p14:creationId xmlns:p14="http://schemas.microsoft.com/office/powerpoint/2010/main" val="67609959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85800" y="609600"/>
            <a:ext cx="7772400" cy="5334000"/>
          </a:xfrm>
        </p:spPr>
        <p:txBody>
          <a:bodyPr/>
          <a:lstStyle/>
          <a:p>
            <a:pPr algn="l"/>
            <a:r>
              <a:rPr lang="en-US" dirty="0" smtClean="0">
                <a:solidFill>
                  <a:srgbClr val="000000"/>
                </a:solidFill>
                <a:latin typeface="Arial" pitchFamily="34" charset="0"/>
                <a:cs typeface="Times New Roman" pitchFamily="18" charset="0"/>
              </a:rPr>
              <a:t>TEST STATISTIC</a:t>
            </a:r>
            <a:br>
              <a:rPr lang="en-US" dirty="0" smtClean="0">
                <a:solidFill>
                  <a:srgbClr val="000000"/>
                </a:solidFill>
                <a:latin typeface="Arial" pitchFamily="34" charset="0"/>
                <a:cs typeface="Times New Roman" pitchFamily="18" charset="0"/>
              </a:rPr>
            </a:br>
            <a:r>
              <a:rPr lang="en-US" dirty="0" smtClean="0">
                <a:solidFill>
                  <a:srgbClr val="000000"/>
                </a:solidFill>
                <a:latin typeface="Arial" pitchFamily="34" charset="0"/>
                <a:cs typeface="Times New Roman" pitchFamily="18" charset="0"/>
              </a:rPr>
              <a:t>Without a graphing calculator, you would use the formula:</a:t>
            </a:r>
            <a:r>
              <a:rPr lang="en-US" dirty="0">
                <a:solidFill>
                  <a:srgbClr val="000000"/>
                </a:solidFill>
                <a:latin typeface="Arial" pitchFamily="34" charset="0"/>
                <a:cs typeface="Times New Roman" pitchFamily="18" charset="0"/>
              </a:rPr>
              <a:t/>
            </a:r>
            <a:br>
              <a:rPr lang="en-US" dirty="0">
                <a:solidFill>
                  <a:srgbClr val="000000"/>
                </a:solidFill>
                <a:latin typeface="Arial" pitchFamily="34" charset="0"/>
                <a:cs typeface="Times New Roman" pitchFamily="18" charset="0"/>
              </a:rPr>
            </a:br>
            <a:r>
              <a:rPr lang="en-US" dirty="0">
                <a:solidFill>
                  <a:srgbClr val="000000"/>
                </a:solidFill>
                <a:latin typeface="Arial" pitchFamily="34" charset="0"/>
                <a:cs typeface="Times New Roman" pitchFamily="18" charset="0"/>
              </a:rPr>
              <a:t/>
            </a:r>
            <a:br>
              <a:rPr lang="en-US" dirty="0">
                <a:solidFill>
                  <a:srgbClr val="000000"/>
                </a:solidFill>
                <a:latin typeface="Arial" pitchFamily="34" charset="0"/>
                <a:cs typeface="Times New Roman" pitchFamily="18" charset="0"/>
              </a:rPr>
            </a:br>
            <a:r>
              <a:rPr lang="en-US" dirty="0">
                <a:solidFill>
                  <a:srgbClr val="000000"/>
                </a:solidFill>
                <a:latin typeface="Arial" pitchFamily="34" charset="0"/>
                <a:cs typeface="Times New Roman" pitchFamily="18" charset="0"/>
              </a:rPr>
              <a:t>		</a:t>
            </a:r>
            <a:br>
              <a:rPr lang="en-US" dirty="0">
                <a:solidFill>
                  <a:srgbClr val="000000"/>
                </a:solidFill>
                <a:latin typeface="Arial" pitchFamily="34" charset="0"/>
                <a:cs typeface="Times New Roman" pitchFamily="18" charset="0"/>
              </a:rPr>
            </a:br>
            <a:r>
              <a:rPr lang="en-US" dirty="0">
                <a:solidFill>
                  <a:srgbClr val="000000"/>
                </a:solidFill>
                <a:latin typeface="Arial" pitchFamily="34" charset="0"/>
                <a:cs typeface="Times New Roman" pitchFamily="18" charset="0"/>
              </a:rPr>
              <a:t/>
            </a:r>
            <a:br>
              <a:rPr lang="en-US" dirty="0">
                <a:solidFill>
                  <a:srgbClr val="000000"/>
                </a:solidFill>
                <a:latin typeface="Arial" pitchFamily="34" charset="0"/>
                <a:cs typeface="Times New Roman" pitchFamily="18" charset="0"/>
              </a:rPr>
            </a:br>
            <a:endParaRPr lang="en-US" dirty="0">
              <a:solidFill>
                <a:srgbClr val="000000"/>
              </a:solidFill>
              <a:latin typeface="Arial" pitchFamily="34" charset="0"/>
              <a:cs typeface="Times New Roman" pitchFamily="18" charset="0"/>
            </a:endParaRPr>
          </a:p>
        </p:txBody>
      </p:sp>
      <p:graphicFrame>
        <p:nvGraphicFramePr>
          <p:cNvPr id="140292"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0309" name="Equation" r:id="rId3" imgW="114120" imgH="215640" progId="Equation.3">
                  <p:embed/>
                </p:oleObj>
              </mc:Choice>
              <mc:Fallback>
                <p:oleObj name="Equation" r:id="rId3" imgW="114120" imgH="2156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0293" name="Object 5"/>
          <p:cNvGraphicFramePr>
            <a:graphicFrameLocks noChangeAspect="1"/>
          </p:cNvGraphicFramePr>
          <p:nvPr/>
        </p:nvGraphicFramePr>
        <p:xfrm>
          <a:off x="2819400" y="3048000"/>
          <a:ext cx="2894013" cy="2946400"/>
        </p:xfrm>
        <a:graphic>
          <a:graphicData uri="http://schemas.openxmlformats.org/presentationml/2006/ole">
            <mc:AlternateContent xmlns:mc="http://schemas.openxmlformats.org/markup-compatibility/2006">
              <mc:Choice xmlns:v="urn:schemas-microsoft-com:vml" Requires="v">
                <p:oleObj spid="_x0000_s140310" name="Equation" r:id="rId5" imgW="698400" imgH="711000" progId="Equation.3">
                  <p:embed/>
                </p:oleObj>
              </mc:Choice>
              <mc:Fallback>
                <p:oleObj name="Equation" r:id="rId5" imgW="698400" imgH="7110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3048000"/>
                        <a:ext cx="2894013" cy="29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609600"/>
            <a:ext cx="7772400" cy="5562600"/>
          </a:xfrm>
        </p:spPr>
        <p:txBody>
          <a:bodyPr/>
          <a:lstStyle/>
          <a:p>
            <a:pPr algn="l">
              <a:buFont typeface="Symbol" pitchFamily="18" charset="2"/>
              <a:buNone/>
            </a:pPr>
            <a:r>
              <a:rPr lang="en-US" dirty="0">
                <a:latin typeface="Arial" pitchFamily="34" charset="0"/>
                <a:cs typeface="Times New Roman" pitchFamily="18" charset="0"/>
              </a:rPr>
              <a:t>On a TI-83, select </a:t>
            </a:r>
            <a:r>
              <a:rPr lang="en-US" dirty="0" smtClean="0">
                <a:latin typeface="Arial" pitchFamily="34" charset="0"/>
                <a:cs typeface="Times New Roman" pitchFamily="18" charset="0"/>
              </a:rPr>
              <a:t>choice </a:t>
            </a:r>
            <a:r>
              <a:rPr lang="en-US" dirty="0">
                <a:latin typeface="Arial" pitchFamily="34" charset="0"/>
                <a:cs typeface="Times New Roman" pitchFamily="18" charset="0"/>
              </a:rPr>
              <a:t>#4 (2-SampTTest) from the TESTS menu</a:t>
            </a:r>
            <a:r>
              <a:rPr lang="en-US" dirty="0" smtClean="0">
                <a:latin typeface="Arial" pitchFamily="34" charset="0"/>
                <a:cs typeface="Times New Roman" pitchFamily="18" charset="0"/>
              </a:rPr>
              <a:t>.</a:t>
            </a:r>
            <a:br>
              <a:rPr lang="en-US" dirty="0" smtClean="0">
                <a:latin typeface="Arial" pitchFamily="34" charset="0"/>
                <a:cs typeface="Times New Roman" pitchFamily="18" charset="0"/>
              </a:rPr>
            </a:br>
            <a:r>
              <a:rPr lang="en-US" dirty="0">
                <a:latin typeface="Arial" pitchFamily="34" charset="0"/>
                <a:cs typeface="Times New Roman" pitchFamily="18" charset="0"/>
              </a:rPr>
              <a:t/>
            </a:r>
            <a:br>
              <a:rPr lang="en-US" dirty="0">
                <a:latin typeface="Arial" pitchFamily="34" charset="0"/>
                <a:cs typeface="Times New Roman" pitchFamily="18" charset="0"/>
              </a:rPr>
            </a:br>
            <a:r>
              <a:rPr lang="en-US" dirty="0" smtClean="0">
                <a:latin typeface="Arial" pitchFamily="34" charset="0"/>
                <a:cs typeface="Times New Roman" pitchFamily="18" charset="0"/>
              </a:rPr>
              <a:t/>
            </a:r>
            <a:br>
              <a:rPr lang="en-US" dirty="0" smtClean="0">
                <a:latin typeface="Arial" pitchFamily="34" charset="0"/>
                <a:cs typeface="Times New Roman" pitchFamily="18" charset="0"/>
              </a:rPr>
            </a:br>
            <a:r>
              <a:rPr lang="en-US" dirty="0">
                <a:latin typeface="Arial" pitchFamily="34" charset="0"/>
                <a:cs typeface="Times New Roman" pitchFamily="18" charset="0"/>
              </a:rPr>
              <a:t/>
            </a:r>
            <a:br>
              <a:rPr lang="en-US" dirty="0">
                <a:latin typeface="Arial" pitchFamily="34" charset="0"/>
                <a:cs typeface="Times New Roman" pitchFamily="18" charset="0"/>
              </a:rPr>
            </a:br>
            <a:endParaRPr lang="en-US" b="1" dirty="0">
              <a:latin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85800" y="609600"/>
            <a:ext cx="7772400" cy="5562600"/>
          </a:xfrm>
        </p:spPr>
        <p:txBody>
          <a:bodyPr/>
          <a:lstStyle/>
          <a:p>
            <a:pPr algn="l">
              <a:buFont typeface="Symbol" pitchFamily="18" charset="2"/>
              <a:buNone/>
            </a:pPr>
            <a:r>
              <a:rPr lang="en-US" dirty="0">
                <a:latin typeface="Arial" pitchFamily="34" charset="0"/>
                <a:cs typeface="Times New Roman" pitchFamily="18" charset="0"/>
              </a:rPr>
              <a:t>_</a:t>
            </a:r>
            <a:br>
              <a:rPr lang="en-US" dirty="0">
                <a:latin typeface="Arial" pitchFamily="34" charset="0"/>
                <a:cs typeface="Times New Roman" pitchFamily="18" charset="0"/>
              </a:rPr>
            </a:br>
            <a:r>
              <a:rPr lang="en-US" dirty="0">
                <a:latin typeface="Arial" pitchFamily="34" charset="0"/>
                <a:cs typeface="Times New Roman" pitchFamily="18" charset="0"/>
              </a:rPr>
              <a:t>x</a:t>
            </a:r>
            <a:r>
              <a:rPr lang="en-US" baseline="-30000" dirty="0">
                <a:latin typeface="Arial" pitchFamily="34" charset="0"/>
                <a:cs typeface="Times New Roman" pitchFamily="18" charset="0"/>
              </a:rPr>
              <a:t>1</a:t>
            </a:r>
            <a:r>
              <a:rPr lang="en-US" dirty="0">
                <a:latin typeface="Arial" pitchFamily="34" charset="0"/>
                <a:cs typeface="Times New Roman" pitchFamily="18" charset="0"/>
              </a:rPr>
              <a:t>, s</a:t>
            </a:r>
            <a:r>
              <a:rPr lang="en-US" baseline="-30000" dirty="0">
                <a:latin typeface="Arial" pitchFamily="34" charset="0"/>
                <a:cs typeface="Times New Roman" pitchFamily="18" charset="0"/>
              </a:rPr>
              <a:t>1</a:t>
            </a:r>
            <a:r>
              <a:rPr lang="en-US" dirty="0">
                <a:latin typeface="Arial" pitchFamily="34" charset="0"/>
                <a:cs typeface="Times New Roman" pitchFamily="18" charset="0"/>
              </a:rPr>
              <a:t> and n</a:t>
            </a:r>
            <a:r>
              <a:rPr lang="en-US" baseline="-30000" dirty="0">
                <a:latin typeface="Arial" pitchFamily="34" charset="0"/>
                <a:cs typeface="Times New Roman" pitchFamily="18" charset="0"/>
              </a:rPr>
              <a:t>1</a:t>
            </a:r>
            <a:r>
              <a:rPr lang="en-US" dirty="0">
                <a:latin typeface="Arial" pitchFamily="34" charset="0"/>
                <a:cs typeface="Times New Roman" pitchFamily="18" charset="0"/>
              </a:rPr>
              <a:t> are the mean, standard deviation, and number in the first sample.</a:t>
            </a:r>
            <a:br>
              <a:rPr lang="en-US" dirty="0">
                <a:latin typeface="Arial" pitchFamily="34" charset="0"/>
                <a:cs typeface="Times New Roman" pitchFamily="18" charset="0"/>
              </a:rPr>
            </a:br>
            <a:r>
              <a:rPr lang="en-US" dirty="0" smtClean="0">
                <a:latin typeface="Arial" pitchFamily="34" charset="0"/>
                <a:cs typeface="Times New Roman" pitchFamily="18" charset="0"/>
              </a:rPr>
              <a:t>_</a:t>
            </a:r>
            <a:br>
              <a:rPr lang="en-US" dirty="0" smtClean="0">
                <a:latin typeface="Arial" pitchFamily="34" charset="0"/>
                <a:cs typeface="Times New Roman" pitchFamily="18" charset="0"/>
              </a:rPr>
            </a:br>
            <a:r>
              <a:rPr lang="en-US" dirty="0" smtClean="0">
                <a:latin typeface="Arial" pitchFamily="34" charset="0"/>
                <a:cs typeface="Times New Roman" pitchFamily="18" charset="0"/>
              </a:rPr>
              <a:t>x</a:t>
            </a:r>
            <a:r>
              <a:rPr lang="en-US" baseline="-30000" dirty="0" smtClean="0">
                <a:latin typeface="Arial" pitchFamily="34" charset="0"/>
                <a:cs typeface="Times New Roman" pitchFamily="18" charset="0"/>
              </a:rPr>
              <a:t>2</a:t>
            </a:r>
            <a:r>
              <a:rPr lang="en-US" dirty="0">
                <a:latin typeface="Arial" pitchFamily="34" charset="0"/>
                <a:cs typeface="Times New Roman" pitchFamily="18" charset="0"/>
              </a:rPr>
              <a:t>, s</a:t>
            </a:r>
            <a:r>
              <a:rPr lang="en-US" baseline="-30000" dirty="0">
                <a:latin typeface="Arial" pitchFamily="34" charset="0"/>
                <a:cs typeface="Times New Roman" pitchFamily="18" charset="0"/>
              </a:rPr>
              <a:t>2</a:t>
            </a:r>
            <a:r>
              <a:rPr lang="en-US" dirty="0">
                <a:latin typeface="Arial" pitchFamily="34" charset="0"/>
                <a:cs typeface="Times New Roman" pitchFamily="18" charset="0"/>
              </a:rPr>
              <a:t>, and n</a:t>
            </a:r>
            <a:r>
              <a:rPr lang="en-US" baseline="-30000" dirty="0">
                <a:latin typeface="Arial" pitchFamily="34" charset="0"/>
                <a:cs typeface="Times New Roman" pitchFamily="18" charset="0"/>
              </a:rPr>
              <a:t>2</a:t>
            </a:r>
            <a:r>
              <a:rPr lang="en-US" dirty="0">
                <a:latin typeface="Arial" pitchFamily="34" charset="0"/>
                <a:cs typeface="Times New Roman" pitchFamily="18" charset="0"/>
              </a:rPr>
              <a:t> are the mean, standard deviation, and number in the second sample.</a:t>
            </a:r>
            <a:br>
              <a:rPr lang="en-US" dirty="0">
                <a:latin typeface="Arial" pitchFamily="34" charset="0"/>
                <a:cs typeface="Times New Roman" pitchFamily="18" charset="0"/>
              </a:rPr>
            </a:br>
            <a:r>
              <a:rPr lang="en-US" dirty="0">
                <a:latin typeface="Arial" pitchFamily="34" charset="0"/>
                <a:cs typeface="Times New Roman" pitchFamily="18" charset="0"/>
              </a:rPr>
              <a:t>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685800" y="609600"/>
            <a:ext cx="7772400" cy="5334000"/>
          </a:xfrm>
        </p:spPr>
        <p:txBody>
          <a:bodyPr/>
          <a:lstStyle/>
          <a:p>
            <a:pPr algn="l">
              <a:buFont typeface="Symbol" pitchFamily="18" charset="2"/>
              <a:buNone/>
            </a:pPr>
            <a:r>
              <a:rPr lang="en-US" dirty="0">
                <a:latin typeface="Symbol" pitchFamily="18" charset="2"/>
                <a:cs typeface="Times New Roman" pitchFamily="18" charset="0"/>
              </a:rPr>
              <a:t>·</a:t>
            </a:r>
            <a:r>
              <a:rPr lang="en-US" dirty="0">
                <a:cs typeface="Times New Roman" pitchFamily="18" charset="0"/>
              </a:rPr>
              <a:t>	</a:t>
            </a:r>
            <a:r>
              <a:rPr lang="en-US" dirty="0">
                <a:latin typeface="Arial" pitchFamily="34" charset="0"/>
                <a:cs typeface="Times New Roman" pitchFamily="18" charset="0"/>
              </a:rPr>
              <a:t>On the next-to-last line, 	the calculator asks 	whether the information is 	pooled.</a:t>
            </a:r>
            <a:br>
              <a:rPr lang="en-US" dirty="0">
                <a:latin typeface="Arial" pitchFamily="34" charset="0"/>
                <a:cs typeface="Times New Roman" pitchFamily="18" charset="0"/>
              </a:rPr>
            </a:br>
            <a:r>
              <a:rPr lang="en-US" dirty="0">
                <a:latin typeface="Symbol" pitchFamily="18" charset="2"/>
                <a:cs typeface="Times New Roman" pitchFamily="18" charset="0"/>
              </a:rPr>
              <a:t>·</a:t>
            </a:r>
            <a:r>
              <a:rPr lang="en-US" dirty="0">
                <a:cs typeface="Times New Roman" pitchFamily="18" charset="0"/>
              </a:rPr>
              <a:t>	</a:t>
            </a:r>
            <a:r>
              <a:rPr lang="en-US" dirty="0" smtClean="0">
                <a:latin typeface="Arial" pitchFamily="34" charset="0"/>
                <a:cs typeface="Times New Roman" pitchFamily="18" charset="0"/>
              </a:rPr>
              <a:t>To have your calculator </a:t>
            </a:r>
            <a:br>
              <a:rPr lang="en-US" dirty="0" smtClean="0">
                <a:latin typeface="Arial" pitchFamily="34" charset="0"/>
                <a:cs typeface="Times New Roman" pitchFamily="18" charset="0"/>
              </a:rPr>
            </a:br>
            <a:r>
              <a:rPr lang="en-US" dirty="0">
                <a:latin typeface="Arial" pitchFamily="34" charset="0"/>
                <a:cs typeface="Times New Roman" pitchFamily="18" charset="0"/>
              </a:rPr>
              <a:t>	</a:t>
            </a:r>
            <a:r>
              <a:rPr lang="en-US" dirty="0" smtClean="0">
                <a:latin typeface="Arial" pitchFamily="34" charset="0"/>
                <a:cs typeface="Times New Roman" pitchFamily="18" charset="0"/>
              </a:rPr>
              <a:t>find the degrees of </a:t>
            </a:r>
            <a:br>
              <a:rPr lang="en-US" dirty="0" smtClean="0">
                <a:latin typeface="Arial" pitchFamily="34" charset="0"/>
                <a:cs typeface="Times New Roman" pitchFamily="18" charset="0"/>
              </a:rPr>
            </a:br>
            <a:r>
              <a:rPr lang="en-US" dirty="0">
                <a:latin typeface="Arial" pitchFamily="34" charset="0"/>
                <a:cs typeface="Times New Roman" pitchFamily="18" charset="0"/>
              </a:rPr>
              <a:t>	</a:t>
            </a:r>
            <a:r>
              <a:rPr lang="en-US" dirty="0" smtClean="0">
                <a:latin typeface="Arial" pitchFamily="34" charset="0"/>
                <a:cs typeface="Times New Roman" pitchFamily="18" charset="0"/>
              </a:rPr>
              <a:t>freedom, answer </a:t>
            </a:r>
            <a:r>
              <a:rPr lang="en-US" b="1" u="sng" dirty="0" smtClean="0">
                <a:latin typeface="Arial" pitchFamily="34" charset="0"/>
                <a:cs typeface="Times New Roman" pitchFamily="18" charset="0"/>
              </a:rPr>
              <a:t>YES</a:t>
            </a:r>
            <a:r>
              <a:rPr lang="en-US" dirty="0" smtClean="0">
                <a:latin typeface="Arial" pitchFamily="34" charset="0"/>
                <a:cs typeface="Times New Roman" pitchFamily="18" charset="0"/>
              </a:rPr>
              <a:t> </a:t>
            </a:r>
            <a:r>
              <a:rPr lang="en-US" dirty="0">
                <a:latin typeface="Arial" pitchFamily="34" charset="0"/>
                <a:cs typeface="Times New Roman" pitchFamily="18" charset="0"/>
              </a:rPr>
              <a:t>to </a:t>
            </a:r>
            <a:r>
              <a:rPr lang="en-US" dirty="0" smtClean="0">
                <a:latin typeface="Arial" pitchFamily="34" charset="0"/>
                <a:cs typeface="Times New Roman" pitchFamily="18" charset="0"/>
              </a:rPr>
              <a:t/>
            </a:r>
            <a:br>
              <a:rPr lang="en-US" dirty="0" smtClean="0">
                <a:latin typeface="Arial" pitchFamily="34" charset="0"/>
                <a:cs typeface="Times New Roman" pitchFamily="18" charset="0"/>
              </a:rPr>
            </a:br>
            <a:r>
              <a:rPr lang="en-US" dirty="0">
                <a:latin typeface="Arial" pitchFamily="34" charset="0"/>
                <a:cs typeface="Times New Roman" pitchFamily="18" charset="0"/>
              </a:rPr>
              <a:t>	</a:t>
            </a:r>
            <a:r>
              <a:rPr lang="en-US" dirty="0" smtClean="0">
                <a:latin typeface="Arial" pitchFamily="34" charset="0"/>
                <a:cs typeface="Times New Roman" pitchFamily="18" charset="0"/>
              </a:rPr>
              <a:t>this question</a:t>
            </a:r>
            <a:r>
              <a:rPr lang="en-US" dirty="0">
                <a:latin typeface="Arial" pitchFamily="34" charset="0"/>
                <a:cs typeface="Times New Roman" pitchFamily="18" charset="0"/>
              </a:rPr>
              <a:t>.</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685800" y="609600"/>
            <a:ext cx="7772400" cy="5029200"/>
          </a:xfrm>
        </p:spPr>
        <p:txBody>
          <a:bodyPr/>
          <a:lstStyle/>
          <a:p>
            <a:pPr algn="l"/>
            <a:r>
              <a:rPr lang="en-US" u="sng" dirty="0">
                <a:solidFill>
                  <a:schemeClr val="tx2"/>
                </a:solidFill>
                <a:latin typeface="Arial" pitchFamily="34" charset="0"/>
                <a:cs typeface="Arial" pitchFamily="34" charset="0"/>
              </a:rPr>
              <a:t>Example</a:t>
            </a:r>
            <a:r>
              <a:rPr lang="en-US" dirty="0">
                <a:solidFill>
                  <a:schemeClr val="tx2"/>
                </a:solidFill>
                <a:latin typeface="Arial" pitchFamily="34" charset="0"/>
                <a:cs typeface="Arial" pitchFamily="34" charset="0"/>
              </a:rPr>
              <a:t>:</a:t>
            </a:r>
            <a:br>
              <a:rPr lang="en-US" dirty="0">
                <a:solidFill>
                  <a:schemeClr val="tx2"/>
                </a:solidFill>
                <a:latin typeface="Arial" pitchFamily="34" charset="0"/>
                <a:cs typeface="Arial" pitchFamily="34" charset="0"/>
              </a:rPr>
            </a:br>
            <a:r>
              <a:rPr lang="en-US" dirty="0">
                <a:solidFill>
                  <a:schemeClr val="tx2"/>
                </a:solidFill>
                <a:latin typeface="Arial" pitchFamily="34" charset="0"/>
                <a:cs typeface="Arial" pitchFamily="34" charset="0"/>
              </a:rPr>
              <a:t>The Greater </a:t>
            </a:r>
            <a:r>
              <a:rPr lang="en-US" dirty="0" err="1">
                <a:solidFill>
                  <a:schemeClr val="tx2"/>
                </a:solidFill>
                <a:latin typeface="Arial" pitchFamily="34" charset="0"/>
                <a:cs typeface="Arial" pitchFamily="34" charset="0"/>
              </a:rPr>
              <a:t>Chicagoland</a:t>
            </a:r>
            <a:r>
              <a:rPr lang="en-US" dirty="0">
                <a:solidFill>
                  <a:schemeClr val="tx2"/>
                </a:solidFill>
                <a:latin typeface="Arial" pitchFamily="34" charset="0"/>
                <a:cs typeface="Arial" pitchFamily="34" charset="0"/>
              </a:rPr>
              <a:t> Convention and Visitors Bureau did a survey to find the average income of people who visited the city for various reasons.</a:t>
            </a:r>
            <a:endParaRPr lang="en-US"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685800" y="609600"/>
            <a:ext cx="7772400" cy="5562600"/>
          </a:xfrm>
        </p:spPr>
        <p:txBody>
          <a:bodyPr/>
          <a:lstStyle/>
          <a:p>
            <a:pPr algn="l"/>
            <a:r>
              <a:rPr lang="en-US" sz="4000" dirty="0">
                <a:solidFill>
                  <a:schemeClr val="tx2"/>
                </a:solidFill>
                <a:latin typeface="Arial" pitchFamily="34" charset="0"/>
                <a:cs typeface="Arial" pitchFamily="34" charset="0"/>
              </a:rPr>
              <a:t>A sample of 27 people who attended sports events found the average family income was $87,900 with a standard deviation of $12,970, and a sample of 19 people who attended the theatre found the average family income was $127,400, with a standard deviation of $28,950.</a:t>
            </a:r>
            <a:endParaRPr lang="en-US" sz="40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69474711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685800" y="609600"/>
            <a:ext cx="7772400" cy="5029200"/>
          </a:xfrm>
        </p:spPr>
        <p:txBody>
          <a:bodyPr/>
          <a:lstStyle/>
          <a:p>
            <a:pPr algn="l"/>
            <a:r>
              <a:rPr lang="en-US" dirty="0">
                <a:solidFill>
                  <a:schemeClr val="tx2"/>
                </a:solidFill>
                <a:latin typeface="Arial" pitchFamily="34" charset="0"/>
                <a:cs typeface="Arial" pitchFamily="34" charset="0"/>
              </a:rPr>
              <a:t>Do these results indicate that people who attend sports events earn significantly less than those who go to the theatre?  Use the .01 level of significance</a:t>
            </a:r>
            <a:r>
              <a:rPr lang="en-US" dirty="0" smtClean="0">
                <a:solidFill>
                  <a:schemeClr val="tx2"/>
                </a:solidFill>
                <a:latin typeface="Arial" pitchFamily="34" charset="0"/>
                <a:cs typeface="Arial" pitchFamily="34" charset="0"/>
              </a:rPr>
              <a:t>.</a:t>
            </a:r>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13218278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685800" y="609600"/>
            <a:ext cx="7772400" cy="5486400"/>
          </a:xfrm>
        </p:spPr>
        <p:txBody>
          <a:bodyPr/>
          <a:lstStyle/>
          <a:p>
            <a:pPr algn="l">
              <a:buFont typeface="Symbol" pitchFamily="18" charset="2"/>
              <a:buNone/>
            </a:pPr>
            <a:r>
              <a:rPr lang="en-US" u="sng" dirty="0">
                <a:latin typeface="Arial" pitchFamily="34" charset="0"/>
                <a:cs typeface="Times New Roman" pitchFamily="18" charset="0"/>
              </a:rPr>
              <a:t>Critical</a:t>
            </a:r>
            <a:r>
              <a:rPr lang="en-US" dirty="0">
                <a:latin typeface="Arial" pitchFamily="34" charset="0"/>
                <a:cs typeface="Times New Roman" pitchFamily="18" charset="0"/>
              </a:rPr>
              <a:t>:</a:t>
            </a:r>
            <a:br>
              <a:rPr lang="en-US" dirty="0">
                <a:latin typeface="Arial" pitchFamily="34" charset="0"/>
                <a:cs typeface="Times New Roman" pitchFamily="18" charset="0"/>
              </a:rPr>
            </a:br>
            <a:r>
              <a:rPr lang="en-US" dirty="0">
                <a:latin typeface="Arial" pitchFamily="34" charset="0"/>
                <a:cs typeface="Arial" pitchFamily="34" charset="0"/>
              </a:rPr>
              <a:t>	</a:t>
            </a:r>
            <a:r>
              <a:rPr lang="en-US" dirty="0" err="1">
                <a:latin typeface="Arial" pitchFamily="34" charset="0"/>
                <a:cs typeface="Arial" pitchFamily="34" charset="0"/>
              </a:rPr>
              <a:t>df</a:t>
            </a:r>
            <a:r>
              <a:rPr lang="en-US" dirty="0">
                <a:latin typeface="Arial" pitchFamily="34" charset="0"/>
                <a:cs typeface="Arial" pitchFamily="34" charset="0"/>
              </a:rPr>
              <a:t> = </a:t>
            </a:r>
            <a:r>
              <a:rPr lang="en-US" dirty="0" smtClean="0">
                <a:solidFill>
                  <a:schemeClr val="tx2"/>
                </a:solidFill>
                <a:latin typeface="Arial" pitchFamily="34" charset="0"/>
                <a:cs typeface="Arial" pitchFamily="34" charset="0"/>
              </a:rPr>
              <a:t>27 </a:t>
            </a:r>
            <a:r>
              <a:rPr lang="en-US" dirty="0">
                <a:solidFill>
                  <a:schemeClr val="tx2"/>
                </a:solidFill>
                <a:latin typeface="Arial" pitchFamily="34" charset="0"/>
                <a:cs typeface="Arial" pitchFamily="34" charset="0"/>
              </a:rPr>
              <a:t>+ 19 – 2 = 44 </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dirty="0">
                <a:latin typeface="Arial" pitchFamily="34" charset="0"/>
                <a:cs typeface="Arial" pitchFamily="34" charset="0"/>
              </a:rPr>
              <a:t/>
            </a:r>
            <a:br>
              <a:rPr lang="en-US" dirty="0">
                <a:latin typeface="Arial" pitchFamily="34" charset="0"/>
                <a:cs typeface="Arial" pitchFamily="34" charset="0"/>
              </a:rPr>
            </a:br>
            <a:r>
              <a:rPr lang="en-US" dirty="0" smtClean="0">
                <a:latin typeface="Arial" pitchFamily="34" charset="0"/>
                <a:cs typeface="Arial" pitchFamily="34" charset="0"/>
              </a:rPr>
              <a:t>	</a:t>
            </a:r>
            <a:r>
              <a:rPr lang="en-US" dirty="0" smtClean="0">
                <a:solidFill>
                  <a:schemeClr val="tx2"/>
                </a:solidFill>
                <a:latin typeface="Arial" pitchFamily="34" charset="0"/>
                <a:cs typeface="Arial" pitchFamily="34" charset="0"/>
              </a:rPr>
              <a:t>(… </a:t>
            </a:r>
            <a:r>
              <a:rPr lang="en-US" dirty="0">
                <a:solidFill>
                  <a:schemeClr val="tx2"/>
                </a:solidFill>
                <a:latin typeface="Arial" pitchFamily="34" charset="0"/>
                <a:cs typeface="Arial" pitchFamily="34" charset="0"/>
              </a:rPr>
              <a:t>or wait and have your </a:t>
            </a:r>
            <a:r>
              <a:rPr lang="en-US" dirty="0" smtClean="0">
                <a:solidFill>
                  <a:schemeClr val="tx2"/>
                </a:solidFill>
                <a:latin typeface="Arial" pitchFamily="34" charset="0"/>
                <a:cs typeface="Arial" pitchFamily="34" charset="0"/>
              </a:rPr>
              <a:t>	calculator </a:t>
            </a:r>
            <a:r>
              <a:rPr lang="en-US" dirty="0">
                <a:solidFill>
                  <a:schemeClr val="tx2"/>
                </a:solidFill>
                <a:latin typeface="Arial" pitchFamily="34" charset="0"/>
                <a:cs typeface="Arial" pitchFamily="34" charset="0"/>
              </a:rPr>
              <a:t>find it</a:t>
            </a:r>
            <a:r>
              <a:rPr lang="en-US" dirty="0" smtClean="0">
                <a:solidFill>
                  <a:schemeClr val="tx2"/>
                </a:solidFill>
                <a:latin typeface="Arial" pitchFamily="34" charset="0"/>
                <a:cs typeface="Arial" pitchFamily="34" charset="0"/>
              </a:rPr>
              <a:t>)</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685800" y="609600"/>
            <a:ext cx="7772400" cy="5486400"/>
          </a:xfrm>
        </p:spPr>
        <p:txBody>
          <a:bodyPr/>
          <a:lstStyle/>
          <a:p>
            <a:pPr algn="l">
              <a:buFont typeface="Symbol" pitchFamily="18" charset="2"/>
              <a:buNone/>
            </a:pPr>
            <a:r>
              <a:rPr lang="en-US" dirty="0" smtClean="0">
                <a:latin typeface="Arial" pitchFamily="34" charset="0"/>
                <a:cs typeface="Times New Roman" pitchFamily="18" charset="0"/>
              </a:rPr>
              <a:t>We’ll use the closest number in the table to 44, which is 45.</a:t>
            </a:r>
            <a:br>
              <a:rPr lang="en-US" dirty="0" smtClean="0">
                <a:latin typeface="Arial" pitchFamily="34" charset="0"/>
                <a:cs typeface="Times New Roman" pitchFamily="18" charset="0"/>
              </a:rPr>
            </a:br>
            <a:r>
              <a:rPr lang="en-US" dirty="0">
                <a:latin typeface="Arial" pitchFamily="34" charset="0"/>
                <a:cs typeface="Times New Roman" pitchFamily="18" charset="0"/>
              </a:rPr>
              <a:t/>
            </a:r>
            <a:br>
              <a:rPr lang="en-US" dirty="0">
                <a:latin typeface="Arial" pitchFamily="34" charset="0"/>
                <a:cs typeface="Times New Roman" pitchFamily="18" charset="0"/>
              </a:rPr>
            </a:br>
            <a:r>
              <a:rPr lang="en-US" dirty="0" smtClean="0">
                <a:latin typeface="Arial" pitchFamily="34" charset="0"/>
                <a:cs typeface="Times New Roman" pitchFamily="18" charset="0"/>
              </a:rPr>
              <a:t>t(45, .01) = 2.412</a:t>
            </a:r>
            <a:endParaRPr lang="en-US" dirty="0">
              <a:latin typeface="Arial" pitchFamily="34" charset="0"/>
              <a:cs typeface="Arial" pitchFamily="34" charset="0"/>
            </a:endParaRPr>
          </a:p>
        </p:txBody>
      </p:sp>
    </p:spTree>
    <p:extLst>
      <p:ext uri="{BB962C8B-B14F-4D97-AF65-F5344CB8AC3E}">
        <p14:creationId xmlns:p14="http://schemas.microsoft.com/office/powerpoint/2010/main" val="1813609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0000CC"/>
      </a:lt1>
      <a:dk2>
        <a:srgbClr val="FFFFCC"/>
      </a:dk2>
      <a:lt2>
        <a:srgbClr val="666633"/>
      </a:lt2>
      <a:accent1>
        <a:srgbClr val="339933"/>
      </a:accent1>
      <a:accent2>
        <a:srgbClr val="800000"/>
      </a:accent2>
      <a:accent3>
        <a:srgbClr val="AAAAE2"/>
      </a:accent3>
      <a:accent4>
        <a:srgbClr val="000000"/>
      </a:accent4>
      <a:accent5>
        <a:srgbClr val="ADCAAD"/>
      </a:accent5>
      <a:accent6>
        <a:srgbClr val="730000"/>
      </a:accent6>
      <a:hlink>
        <a:srgbClr val="0033CC"/>
      </a:hlink>
      <a:folHlink>
        <a:srgbClr val="FFCC6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00"/>
        </a:lt1>
        <a:dk2>
          <a:srgbClr val="000000"/>
        </a:dk2>
        <a:lt2>
          <a:srgbClr val="666633"/>
        </a:lt2>
        <a:accent1>
          <a:srgbClr val="339933"/>
        </a:accent1>
        <a:accent2>
          <a:srgbClr val="800000"/>
        </a:accent2>
        <a:accent3>
          <a:srgbClr val="FFFFAA"/>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889</Words>
  <Application>Microsoft Office PowerPoint</Application>
  <PresentationFormat>On-screen Show (4:3)</PresentationFormat>
  <Paragraphs>129</Paragraphs>
  <Slides>128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128</vt:i4>
      </vt:variant>
    </vt:vector>
  </HeadingPairs>
  <TitlesOfParts>
    <vt:vector size="130" baseType="lpstr">
      <vt:lpstr>Default Design</vt:lpstr>
      <vt:lpstr>Equation</vt:lpstr>
      <vt:lpstr>Hypothesis Testing</vt:lpstr>
      <vt:lpstr>· Remember significant   meant a result didn’t   happen by chance.  · One of the most common   questions in statistics is   whether or not results are   significant.</vt:lpstr>
      <vt:lpstr>· To see if a result is   significant, we perform a   hypothesis test.  · The name comes from the   fact that one of two   hypotheses is true …   basically it IS significant or   it ISN’T.</vt:lpstr>
      <vt:lpstr>· We will say a result is   significant if there is a very   low probability it just   happened by chance.  · Just how low depends on   the nature of the problem.</vt:lpstr>
      <vt:lpstr>FIRST, let’s look at HYPOTHESES · H1 = Alternative   hypothesis … says a   result IS significant  · To find H1, copy the   question, but turn it into a   statement.</vt:lpstr>
      <vt:lpstr>· H0 = Null hypothesis …   says a result ISN’T   significant  · To find H0, just put “NOT”   into H1.</vt:lpstr>
      <vt:lpstr>Example: A poll was taken asking people whether they liked what the President was doing and what Congress was doing.  Was the President’s approval rating significantly higher than Congress’ approval rating?</vt:lpstr>
      <vt:lpstr>· H1 = The President’s   approval rating was   significantly higher than   Congress’ approval rating.  · H0 = The President’s   approval rating was not   significantly higher than   Congress’ approval rating.</vt:lpstr>
      <vt:lpstr>Example: ILCC reports that its average class size is 16.  A sample of classes at the Algona center is taken.  Do classes at the Algona center average significantly less than 16 students?</vt:lpstr>
      <vt:lpstr>· H1 = Algona classes   average less than 16   students.  · H0 = Algona classes don’t   average less than 16   students.</vt:lpstr>
      <vt:lpstr>Your book would phrase this as μ &gt; 16 and μ &lt; 16.</vt:lpstr>
      <vt:lpstr>H1 and H0 are always opposites of each other.  · One or the other must be  true.  </vt:lpstr>
      <vt:lpstr>· Technically a successful   hypothesis test shows that   the null hypothesis can’t   be true … so the only   possible option is the   alternative hypothesis (a   significant result). </vt:lpstr>
      <vt:lpstr>LEVEL OF SIGNIFICANCE  · Variable:  α (alpha)  · How often we’re willing to   accept that a result we say   is significant actually just   happened by chance.</vt:lpstr>
      <vt:lpstr>· Literally α is the probability   you say a result was   significant, but it really just   happened by chance.  · It’s the probability we’re   wrong when we say a   result is significant.</vt:lpstr>
      <vt:lpstr>· We typically want this   number to be as low as   possible. · Most common levels are   10% (.01), 5% (.05), and   1% (.01) · The more important the   research, the lower the   level of significance</vt:lpstr>
      <vt:lpstr>What happens when we do a hypothesis test?  · We will compare our   result with all the possible   results of every possible   sample (the sampling   distribution).</vt:lpstr>
      <vt:lpstr>The result will be significant if it is big enough that it is out in the tail of the normal curve, beyond almost all of the results that might have happened by chance due to sampling error. </vt:lpstr>
      <vt:lpstr> </vt:lpstr>
      <vt:lpstr>Steps for a Hypothesis Test:  There are several possible ways to do a hypothesis test.    We will primarily focus on what is called the classical hypothesis testing method.</vt:lpstr>
      <vt:lpstr>Steps for a Hypothesis Test:  There are several possible ways to do a hypothesis test.    We will primarily focus on what is called the classical hypothesis testing method.</vt:lpstr>
      <vt:lpstr>The basic idea is that we will find a cut-off line (using a table) and see which side of the cut-off line (significant or not significant) our results are on.</vt:lpstr>
      <vt:lpstr>BEFORE THE TEST: In book and test problems, these steps are often already done for you.  You can also often do them in your head, but not actually write anything down.</vt:lpstr>
      <vt:lpstr>Define the problem.   p Carefully read through   things or gather data.  p Make sure you     understand the     question that is asked.</vt:lpstr>
      <vt:lpstr> p Calculate all necessary   variables for the     problem.  p Determine the     appropriate test.</vt:lpstr>
      <vt:lpstr>2.  Find the hypotheses.  H1:  ALTERNATIVE     HYPOTHESIS =     significant difference  H0:  NULL HYPOTHESIS   = result is not      significant </vt:lpstr>
      <vt:lpstr>3.   Determine level of  significance ().  p In book or test    problems this will    always be given.  p In real life, you need to    decide based on how    important the problem    is.</vt:lpstr>
      <vt:lpstr>DURING THE TEST: (main steps you ALWAYS have to do)</vt:lpstr>
      <vt:lpstr>4.   Find the critical value.  p Look up a value of “z”,    “t”, or another statistic    in the appropriate    table.  p This is essentially a    cut-off value that     determines whether    something is      significant or not.</vt:lpstr>
      <vt:lpstr>5.   Calculate a test statistic.  p Use a graphing    calculator (or a    formula) and your    data.  p This is the actual value   of a statistic (such as    “z” or “t”) that    corresponds to your    data.</vt:lpstr>
      <vt:lpstr>AFTER THE TEST: (Interpret your result; decide if it’s significant.)</vt:lpstr>
      <vt:lpstr>6. Compare the test statistic  with the critical value.  p You need to determine   which value is greater.</vt:lpstr>
      <vt:lpstr>· (In most cases)  p Test &gt; Critical      SIGNIFICANT  p Test &lt; Critical   NOT   SIGNIFICANT</vt:lpstr>
      <vt:lpstr>· Put another way …  p Calculator &gt; Table      SIGNIFICANT  p Calculator &lt; Table       NOT    SIGNIFICANT</vt:lpstr>
      <vt:lpstr>When you compare results, you ignore any negatives (technically you compare the absolute values), because both tails of the normal curve are equivalent.</vt:lpstr>
      <vt:lpstr>QUICK SUMMARY: 1.  Define (find variables) 2.  Hypotheses (H1 and H0) 3.  Significance (α)  4.  Critical value (table) 5.  Test statistic (calculator)  6.  Compare</vt:lpstr>
      <vt:lpstr>A side note … The tests we will do in this class are what are called one-tail tests because we will ask whether a result is significantly higher or whether it is significantly lower than it should be.</vt:lpstr>
      <vt:lpstr>It is also possible to do two-tail tests, where the question is whether a result is “different” than it should be (but you don’t know whether it’s higher or lower).</vt:lpstr>
      <vt:lpstr>While your book makes a big deal of two-tail tests, in the real world you pretty much always have an idea ahead of time which way (higher or lower) your results seem to be, so one-tail tests make more sense.</vt:lpstr>
      <vt:lpstr>EXAMPLE: As a quick example, let’s look at a 1-proportion z-test: </vt:lpstr>
      <vt:lpstr>According to the U.S. Census says just 34% of American households have children under the age of 18.  A survey of 55 households in the Spencer area found that 22 of them had children under 18.</vt:lpstr>
      <vt:lpstr>Do a 1-proportion t-test at the Is the percentage of households with children in Spencer is higher than it is nationwide?  Do a 1-proportion z-test at the 5% level of significance.</vt:lpstr>
      <vt:lpstr>1.  Define (find variables) In reading the problem we find: · Nationwide the   percentage is 34% · In Spencer it is 22 out of   55</vt:lpstr>
      <vt:lpstr>2.  Hypotheses (H1 and H0) · H1:  The percentage of   households with children   in Spencer is higher than it   is nationwide. · H1:  The percentage of   households with children   in Spencer is not higher   than it is nationwide.</vt:lpstr>
      <vt:lpstr>3.  Significance (α) · The problem says 5%</vt:lpstr>
      <vt:lpstr>4.  Critical value (table) · We’ll learn how to do this   later, but it turns out that   the table value we’ll   compare to is z = 1.645</vt:lpstr>
      <vt:lpstr>5.  Test statistic (calculator) · On a graphing calculator,   go to STAT  TESTS    1-PropZTest (Choice 5)   </vt:lpstr>
      <vt:lpstr>For classical hypothesis tests, it doesn’t really matter what’s highlighted on the ≠, &lt;, &gt; line.</vt:lpstr>
      <vt:lpstr>   What matters in the result is that z = .939</vt:lpstr>
      <vt:lpstr>5.  Compare · Since .94 &lt; 1.645, this is   NOT a significant result. · Spencer probably has   about the same  percentage of households   with kids as the nation as   there are nationwide.</vt:lpstr>
      <vt:lpstr>Note that the result doesn’t mean the percentage in Spencer is LESS.    It could be less, but it’s probably  but rather that it’s ABOUT THE SAME as it is nationwide.</vt:lpstr>
      <vt:lpstr>This basic process is used for all types of hypothesis tests.  We will start by learning various types of z-tests and t-tests.</vt:lpstr>
      <vt:lpstr>(1-sample) Z-Test · Use this test when you  either know the standard  deviation of the population  (from long-term or census  data) or you have a big  sample (remember 30 or   more is big).</vt:lpstr>
      <vt:lpstr>Critical Value (Table Number) · You can find this several  ways. · The easiest is to use the  table called “Student’s t  Distribution” in the back of  your book or the end of  the insert.</vt:lpstr>
      <vt:lpstr>· Go to the infinity row at  the bottom. · Find the level of  significance for a “one-tail”  test at the top.</vt:lpstr>
      <vt:lpstr>· Read off the answer.  p Most often 1.282,     1.645, and 2.326</vt:lpstr>
      <vt:lpstr>Test Statistic (Calculated Value)</vt:lpstr>
      <vt:lpstr>Without a TI-83 Use the formula  </vt:lpstr>
      <vt:lpstr>On a TI-83: · STAT … TESTS …   Z-Test (first choice)    Just as we did for intervals, you want STATS to be highlighted.</vt:lpstr>
      <vt:lpstr>The variables mean: · μ0 … expected mean or   mean of population · σ … standard deviation   (of population or big   sample) · X-bar … actual mean of   sample · n … number in sample</vt:lpstr>
      <vt:lpstr>· On the next to last line, it  doesn’t matter what you  highlight  p Technically it’s asking   whether your actual    mean appears to be    less or more than the    actual mean.</vt:lpstr>
      <vt:lpstr> p However, nothing we    will use in the answer    depends on this     setting for a classical    hypothesis test.</vt:lpstr>
      <vt:lpstr>· On the last line, highlight  Calculate, and hit   ENTER. · The read-out will give the  calculated value for “z”,  which is what we need.</vt:lpstr>
      <vt:lpstr>Typical Problem:  A teacher thinks her class is really dumb.  She gives all 25 of her students an IQ tests, and she finds the class average is 89. </vt:lpstr>
      <vt:lpstr>She knows average IQ is supposed to be 100, with a SD of 15.  Is the class significantly below average?</vt:lpstr>
      <vt:lpstr>We know . . .   X-bar = 89  = 100  = 15 n = 25 </vt:lpstr>
      <vt:lpstr>HYPOTHESES H1 = The class is significantly dumber than average. H0 = The class is not significantly dumber than average,  (Any difference from normal could just be due to chance.)</vt:lpstr>
      <vt:lpstr>LEVEL OF SIGNIFICANCE Since it’s not given, for our level of significance, we will choose  = .10, which is a fairly standard level for education and social science.  (.05 and .01 are also common levels of significance.)</vt:lpstr>
      <vt:lpstr>CRITICAL VALUE To find the critical value, we will look up the number that goes with .100 significance in the  row of the t-table.  z = 1.282</vt:lpstr>
      <vt:lpstr>TEST STATISTIC     </vt:lpstr>
      <vt:lpstr>COMPARISON · We ignore the negative   when making our   comparison. · Compare 1.282 with 3.667 · Obviously 3.667 is larger.</vt:lpstr>
      <vt:lpstr>· Since the calculated value   (test statistic) is bigger   than the critical (table)   value, this IS a significant  result. · So . . . the teacher’s class   really is dumber than   average.</vt:lpstr>
      <vt:lpstr>“Z” is the normal distribution.    When we use it we technically need to know one of these things:</vt:lpstr>
      <vt:lpstr> The standard deviation of  the population (σ) is known  · The sample is large and  comes from a normally  distributed population</vt:lpstr>
      <vt:lpstr>Unfortunately, we rarely know the standard deviation of the population and we often need to get by with small samples. The most common test to use with small samples is called a t-test.</vt:lpstr>
      <vt:lpstr>· This is the “Student’s t   distribution” that we have   already used to find “z”. · In general, you should use   “t” in with samples where   n &lt; 30.</vt:lpstr>
      <vt:lpstr>(1-Sample) T-Test  · Everything here works the  same as the one-sample  z-test, but it used for  smaller samples. </vt:lpstr>
      <vt:lpstr> Again, 30 is typically the  cut-off between small and  large samples. </vt:lpstr>
      <vt:lpstr> On a TI-83, use Choice #2      (T-Test) in the “TESTS”  menu.  · Everything works just like  a z-test.</vt:lpstr>
      <vt:lpstr>Example: An insurance company claims that the average value of a home in Happyville is $135,000.  A homeowners’ group looks at 16 homes in Happyville and finds that the average value is $122,500 </vt:lpstr>
      <vt:lpstr>and the standard deviation is $5,875.  Is the average cost of homes in Happyville significantly less than the insurance company claims?  (Use α = .05)</vt:lpstr>
      <vt:lpstr>Hypotheses: H1: The average cost is   significantly less than   $135,000. H0: The average cost is not  significantly less than  $135,000. </vt:lpstr>
      <vt:lpstr>Level of Significance: The problem says to use α = .05 </vt:lpstr>
      <vt:lpstr>Critical Value: · Use the one-tail row at the  top of the “Student’s t- distribution” to locate .050 · For a one-sample t-test,  d.f. = n - 1 </vt:lpstr>
      <vt:lpstr>Since there are 16 homes  in the sample, we have 15  degrees of freedom.  · t(.05,15) = 1.753</vt:lpstr>
      <vt:lpstr>TEST STATISTIC      t = -8.5106 </vt:lpstr>
      <vt:lpstr>Comparison: · Use absolute value of   -8.5106 … that is 8.5106  ·  This is greater than the  critical value of 1.753.  ·  SIGNIFICANT</vt:lpstr>
      <vt:lpstr>NOTE:  It’s fairly common to get quite big answers with “t”, but more unusual with “z”.</vt:lpstr>
      <vt:lpstr>Two-Sample t-test · Compares the mean of 2  different samples.  · Is one group significantly  higher than the other?</vt:lpstr>
      <vt:lpstr>Critical Value · Use t-table · For the degrees of   freedom in the critical   value, use df = n1 + n2 – 2  · Your calculator will also   give you the degrees of   freedom.</vt:lpstr>
      <vt:lpstr>TEST STATISTIC Without a graphing calculator, you would use the formula:      </vt:lpstr>
      <vt:lpstr>On a TI-83, select choice #4 (2-SampTTest) from the TESTS menu.    </vt:lpstr>
      <vt:lpstr>_ x1, s1 and n1 are the mean, standard deviation, and number in the first sample. _ x2, s2, and n2 are the mean, standard deviation, and number in the second sample.  </vt:lpstr>
      <vt:lpstr>· On the next-to-last line,  the calculator asks  whether the information is  pooled. · To have your calculator   find the degrees of   freedom, answer YES to   this question.</vt:lpstr>
      <vt:lpstr>Example: The Greater Chicagoland Convention and Visitors Bureau did a survey to find the average income of people who visited the city for various reasons.</vt:lpstr>
      <vt:lpstr>A sample of 27 people who attended sports events found the average family income was $87,900 with a standard deviation of $12,970, and a sample of 19 people who attended the theatre found the average family income was $127,400, with a standard deviation of $28,950.</vt:lpstr>
      <vt:lpstr>Do these results indicate that people who attend sports events earn significantly less than those who go to the theatre?  Use the .01 level of significance.</vt:lpstr>
      <vt:lpstr>Critical:  df = 27 + 19 – 2 = 44    (… or wait and have your  calculator find it)</vt:lpstr>
      <vt:lpstr>We’ll use the closest number in the table to 44, which is 45.  t(45, .01) = 2.412</vt:lpstr>
      <vt:lpstr>Test:      t = -6.272 df = 44</vt:lpstr>
      <vt:lpstr>COMPARISON:  Since 6.272 &gt; 2.412, yes this is a significant result.</vt:lpstr>
      <vt:lpstr>NOTE:  Theoretically you can do 2-sample z-tests as well as 2-sample t-tests.   · The process is identical,   but you would find your   critical value just as for   any z-test.</vt:lpstr>
      <vt:lpstr>· If either sample is small   (which will mostly be the   case for us), you will use a   t-test.</vt:lpstr>
      <vt:lpstr>One Proportion z-test: · Is the percentage with a  characteristic different  from what is expected? · Is the current percentage  different from what it has  been in the past?</vt:lpstr>
      <vt:lpstr>NOTE:  No matter how big  or small the sample is,  you’ll use a 1-proportion z- test when the problem  involves percentages.</vt:lpstr>
      <vt:lpstr>Without a calculator, use the  formula: </vt:lpstr>
      <vt:lpstr>On the TI-83, this is choice #5 (1-PropZTest) in the TESTS menu.   (p0 is the expected percentage) </vt:lpstr>
      <vt:lpstr>Example: A baseball player has a career batting average of .287 but he seems to be doing worse this year.  So far he has 70 hits in 250 at-bats.</vt:lpstr>
      <vt:lpstr>Is this significantly lower than normal?  (Use α = .01)</vt:lpstr>
      <vt:lpstr>Critical Value: · This is a z-test, so use the  infinity row of the table,  and the .010 column.   ·    z = 2.326</vt:lpstr>
      <vt:lpstr>Test Statistic:      The number that  really matters is “z”,  which is -.24467</vt:lpstr>
      <vt:lpstr>Comparison: NOT SIGNIFICANT   Since .24 is not greater than 2.326, we can’t say the player is performing significantly worse than normal. </vt:lpstr>
      <vt:lpstr>Two Proportion z-test: · Does one group have a  higher percentage with  some characteristic than  another group does?</vt:lpstr>
      <vt:lpstr>You’re comparing two  groups at the same time  (rather than one group  against what is expected).</vt:lpstr>
      <vt:lpstr>Formula </vt:lpstr>
      <vt:lpstr>On a TI-83, this is Test #6 (2-PropZTest).</vt:lpstr>
      <vt:lpstr>Example: In 2000, Hillary Rodham-Clinton ran for the U.S. Senate from New York.  A poll in the summer of 2000 found that among 350 women surveyed, 189 supported Mrs. Clinton’s campaign. </vt:lpstr>
      <vt:lpstr>However, of 280 men surveyed, only 126 supported her.   Is there a significant difference in Mrs. Clinton’s support between men and women? (Use the .10 level of significance.)</vt:lpstr>
      <vt:lpstr>CRITICAL VALUE:  · For .100, the critical value  is z = 1.282 .</vt:lpstr>
      <vt:lpstr>TEST STATISTIC       What matters is z = 2.24</vt:lpstr>
      <vt:lpstr>Interpretation: Since 2.24 &gt; 1.282, this is a significant result. A significantly larger percentage of women than men support Hillary Rodham-Clinton for senator.</vt:lpstr>
      <vt:lpstr>So how else can you do hypothesis tests?</vt:lpstr>
      <vt:lpstr>Today many people use what is called p-value statistics.   The idea works backwards   from the classical method.</vt:lpstr>
      <vt:lpstr> Use your data to calculate   a p-value, which is the   ACTUAL probability you   say a result is significant,   but it really just happened   by chance.</vt:lpstr>
      <vt:lpstr> Compare your p-value to   α, the level of significance.   If the p-value &lt; α, then   your result is significant.</vt:lpstr>
      <vt:lpstr>For instance …   If the p-value is .034 and   α = .05, then you have a   significant result.   If the p-value = .034 and    α = .01, then it’s NOT   significant.</vt:lpstr>
      <vt:lpstr>The advantage of p-value statistics is that you don’t need to look up a table value (cut-off) for comparison.  The disadvantage is that you have to be very careful to correctly identify &lt; or &gt; on the input in your calculator.</vt:lpstr>
      <vt:lpstr>EXAMPLE: Suppose you calculated a p-value of .0843 .  If you are using the 10% level of significance, is this significant?</vt:lpstr>
    </vt:vector>
  </TitlesOfParts>
  <Company>Bishop Garrigan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  the study of information   Data ·  information </dc:title>
  <dc:creator>David M. Burrow</dc:creator>
  <cp:lastModifiedBy> David M. Burrow</cp:lastModifiedBy>
  <cp:revision>35</cp:revision>
  <dcterms:created xsi:type="dcterms:W3CDTF">2006-01-12T14:20:52Z</dcterms:created>
  <dcterms:modified xsi:type="dcterms:W3CDTF">2014-07-06T23:10:53Z</dcterms:modified>
</cp:coreProperties>
</file>